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258" r:id="rId2"/>
    <p:sldId id="316" r:id="rId3"/>
    <p:sldId id="317" r:id="rId4"/>
    <p:sldId id="315" r:id="rId5"/>
    <p:sldId id="267" r:id="rId6"/>
    <p:sldId id="268" r:id="rId7"/>
    <p:sldId id="318" r:id="rId8"/>
    <p:sldId id="270" r:id="rId9"/>
    <p:sldId id="280" r:id="rId10"/>
    <p:sldId id="274" r:id="rId11"/>
    <p:sldId id="307" r:id="rId12"/>
    <p:sldId id="259" r:id="rId13"/>
    <p:sldId id="279" r:id="rId14"/>
    <p:sldId id="308" r:id="rId15"/>
    <p:sldId id="271" r:id="rId16"/>
    <p:sldId id="287" r:id="rId17"/>
    <p:sldId id="319" r:id="rId18"/>
    <p:sldId id="260" r:id="rId19"/>
    <p:sldId id="261" r:id="rId20"/>
    <p:sldId id="262" r:id="rId21"/>
    <p:sldId id="263" r:id="rId22"/>
    <p:sldId id="264" r:id="rId23"/>
    <p:sldId id="269" r:id="rId24"/>
    <p:sldId id="272" r:id="rId25"/>
    <p:sldId id="273" r:id="rId26"/>
    <p:sldId id="288" r:id="rId27"/>
    <p:sldId id="281" r:id="rId28"/>
    <p:sldId id="276" r:id="rId29"/>
    <p:sldId id="282" r:id="rId30"/>
    <p:sldId id="284" r:id="rId31"/>
    <p:sldId id="285" r:id="rId32"/>
    <p:sldId id="286" r:id="rId33"/>
    <p:sldId id="306" r:id="rId34"/>
    <p:sldId id="303" r:id="rId35"/>
    <p:sldId id="304" r:id="rId36"/>
    <p:sldId id="294" r:id="rId37"/>
    <p:sldId id="295" r:id="rId38"/>
    <p:sldId id="296" r:id="rId39"/>
    <p:sldId id="297" r:id="rId40"/>
    <p:sldId id="298" r:id="rId41"/>
    <p:sldId id="299" r:id="rId42"/>
    <p:sldId id="300" r:id="rId43"/>
    <p:sldId id="301" r:id="rId44"/>
    <p:sldId id="302" r:id="rId45"/>
    <p:sldId id="277" r:id="rId46"/>
    <p:sldId id="278" r:id="rId47"/>
    <p:sldId id="309" r:id="rId48"/>
    <p:sldId id="310" r:id="rId49"/>
    <p:sldId id="320" r:id="rId50"/>
    <p:sldId id="265"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593"/>
    <p:restoredTop sz="93544"/>
  </p:normalViewPr>
  <p:slideViewPr>
    <p:cSldViewPr snapToGrid="0" snapToObjects="1">
      <p:cViewPr varScale="1">
        <p:scale>
          <a:sx n="113" d="100"/>
          <a:sy n="113" d="100"/>
        </p:scale>
        <p:origin x="176" y="5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02E195-D8E3-4B49-920C-9124C142366D}" type="datetimeFigureOut">
              <a:rPr lang="en-US" smtClean="0"/>
              <a:t>3/21/22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7B8FD2-F3F9-3F45-8115-DC35A3BC9679}" type="slidenum">
              <a:rPr lang="en-US" smtClean="0"/>
              <a:t>‹#›</a:t>
            </a:fld>
            <a:endParaRPr lang="en-US"/>
          </a:p>
        </p:txBody>
      </p:sp>
    </p:spTree>
    <p:extLst>
      <p:ext uri="{BB962C8B-B14F-4D97-AF65-F5344CB8AC3E}">
        <p14:creationId xmlns:p14="http://schemas.microsoft.com/office/powerpoint/2010/main" val="435017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www.thehindu.com</a:t>
            </a:r>
            <a:r>
              <a:rPr lang="en-US" dirty="0"/>
              <a:t>/news/national/</a:t>
            </a:r>
            <a:r>
              <a:rPr lang="en-US" dirty="0" err="1"/>
              <a:t>telangana</a:t>
            </a:r>
            <a:r>
              <a:rPr lang="en-US" dirty="0"/>
              <a:t>/rare-breed-of-insects-in-huge-demand/article7349042.ece. Velvet bugs </a:t>
            </a:r>
          </a:p>
        </p:txBody>
      </p:sp>
      <p:sp>
        <p:nvSpPr>
          <p:cNvPr id="4" name="Slide Number Placeholder 3"/>
          <p:cNvSpPr>
            <a:spLocks noGrp="1"/>
          </p:cNvSpPr>
          <p:nvPr>
            <p:ph type="sldNum" sz="quarter" idx="5"/>
          </p:nvPr>
        </p:nvSpPr>
        <p:spPr/>
        <p:txBody>
          <a:bodyPr/>
          <a:lstStyle/>
          <a:p>
            <a:fld id="{257B8FD2-F3F9-3F45-8115-DC35A3BC9679}" type="slidenum">
              <a:rPr lang="en-US" smtClean="0"/>
              <a:t>50</a:t>
            </a:fld>
            <a:endParaRPr lang="en-US"/>
          </a:p>
        </p:txBody>
      </p:sp>
    </p:spTree>
    <p:extLst>
      <p:ext uri="{BB962C8B-B14F-4D97-AF65-F5344CB8AC3E}">
        <p14:creationId xmlns:p14="http://schemas.microsoft.com/office/powerpoint/2010/main" val="3684423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480A4-F852-2D48-8121-7DCABFE874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A3D5A8F-2472-7D4C-B442-14326C2C27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A39836-2726-654B-8B3E-D59B6D12E4E4}"/>
              </a:ext>
            </a:extLst>
          </p:cNvPr>
          <p:cNvSpPr>
            <a:spLocks noGrp="1"/>
          </p:cNvSpPr>
          <p:nvPr>
            <p:ph type="dt" sz="half" idx="10"/>
          </p:nvPr>
        </p:nvSpPr>
        <p:spPr/>
        <p:txBody>
          <a:bodyPr/>
          <a:lstStyle/>
          <a:p>
            <a:fld id="{C39ECE32-E2BD-1546-AA37-F64DC9D99800}" type="datetimeFigureOut">
              <a:rPr lang="en-US" smtClean="0"/>
              <a:t>3/21/22</a:t>
            </a:fld>
            <a:endParaRPr lang="en-US"/>
          </a:p>
        </p:txBody>
      </p:sp>
      <p:sp>
        <p:nvSpPr>
          <p:cNvPr id="5" name="Footer Placeholder 4">
            <a:extLst>
              <a:ext uri="{FF2B5EF4-FFF2-40B4-BE49-F238E27FC236}">
                <a16:creationId xmlns:a16="http://schemas.microsoft.com/office/drawing/2014/main" id="{ED11F913-9943-364E-BF78-93DAB3B9D7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074570-B662-CE49-B409-6EC7B0882CB1}"/>
              </a:ext>
            </a:extLst>
          </p:cNvPr>
          <p:cNvSpPr>
            <a:spLocks noGrp="1"/>
          </p:cNvSpPr>
          <p:nvPr>
            <p:ph type="sldNum" sz="quarter" idx="12"/>
          </p:nvPr>
        </p:nvSpPr>
        <p:spPr/>
        <p:txBody>
          <a:bodyPr/>
          <a:lstStyle/>
          <a:p>
            <a:fld id="{2192D38E-ED50-F54F-B56F-7A19AA3C4BF3}" type="slidenum">
              <a:rPr lang="en-US" smtClean="0"/>
              <a:t>‹#›</a:t>
            </a:fld>
            <a:endParaRPr lang="en-US"/>
          </a:p>
        </p:txBody>
      </p:sp>
    </p:spTree>
    <p:extLst>
      <p:ext uri="{BB962C8B-B14F-4D97-AF65-F5344CB8AC3E}">
        <p14:creationId xmlns:p14="http://schemas.microsoft.com/office/powerpoint/2010/main" val="142709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6182A-FA87-D74D-A1E6-03F3C2F2519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3AE499-773C-854C-91EB-80A9AC883C4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42A56C-9719-E847-8A3B-55468EC4A114}"/>
              </a:ext>
            </a:extLst>
          </p:cNvPr>
          <p:cNvSpPr>
            <a:spLocks noGrp="1"/>
          </p:cNvSpPr>
          <p:nvPr>
            <p:ph type="dt" sz="half" idx="10"/>
          </p:nvPr>
        </p:nvSpPr>
        <p:spPr/>
        <p:txBody>
          <a:bodyPr/>
          <a:lstStyle/>
          <a:p>
            <a:fld id="{C39ECE32-E2BD-1546-AA37-F64DC9D99800}" type="datetimeFigureOut">
              <a:rPr lang="en-US" smtClean="0"/>
              <a:t>3/21/22</a:t>
            </a:fld>
            <a:endParaRPr lang="en-US"/>
          </a:p>
        </p:txBody>
      </p:sp>
      <p:sp>
        <p:nvSpPr>
          <p:cNvPr id="5" name="Footer Placeholder 4">
            <a:extLst>
              <a:ext uri="{FF2B5EF4-FFF2-40B4-BE49-F238E27FC236}">
                <a16:creationId xmlns:a16="http://schemas.microsoft.com/office/drawing/2014/main" id="{D0A1712F-9769-FA44-A88F-2CB6333683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A0CEE3-D50C-3848-A026-C035BF982F43}"/>
              </a:ext>
            </a:extLst>
          </p:cNvPr>
          <p:cNvSpPr>
            <a:spLocks noGrp="1"/>
          </p:cNvSpPr>
          <p:nvPr>
            <p:ph type="sldNum" sz="quarter" idx="12"/>
          </p:nvPr>
        </p:nvSpPr>
        <p:spPr/>
        <p:txBody>
          <a:bodyPr/>
          <a:lstStyle/>
          <a:p>
            <a:fld id="{2192D38E-ED50-F54F-B56F-7A19AA3C4BF3}" type="slidenum">
              <a:rPr lang="en-US" smtClean="0"/>
              <a:t>‹#›</a:t>
            </a:fld>
            <a:endParaRPr lang="en-US"/>
          </a:p>
        </p:txBody>
      </p:sp>
    </p:spTree>
    <p:extLst>
      <p:ext uri="{BB962C8B-B14F-4D97-AF65-F5344CB8AC3E}">
        <p14:creationId xmlns:p14="http://schemas.microsoft.com/office/powerpoint/2010/main" val="326781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D96624-DBAB-9848-8968-D6077A3561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D8D348-0B7F-9147-AF44-DF8F3119503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F0DC0C-CDEE-BE4E-8D56-6960095E8D71}"/>
              </a:ext>
            </a:extLst>
          </p:cNvPr>
          <p:cNvSpPr>
            <a:spLocks noGrp="1"/>
          </p:cNvSpPr>
          <p:nvPr>
            <p:ph type="dt" sz="half" idx="10"/>
          </p:nvPr>
        </p:nvSpPr>
        <p:spPr/>
        <p:txBody>
          <a:bodyPr/>
          <a:lstStyle/>
          <a:p>
            <a:fld id="{C39ECE32-E2BD-1546-AA37-F64DC9D99800}" type="datetimeFigureOut">
              <a:rPr lang="en-US" smtClean="0"/>
              <a:t>3/21/22</a:t>
            </a:fld>
            <a:endParaRPr lang="en-US"/>
          </a:p>
        </p:txBody>
      </p:sp>
      <p:sp>
        <p:nvSpPr>
          <p:cNvPr id="5" name="Footer Placeholder 4">
            <a:extLst>
              <a:ext uri="{FF2B5EF4-FFF2-40B4-BE49-F238E27FC236}">
                <a16:creationId xmlns:a16="http://schemas.microsoft.com/office/drawing/2014/main" id="{D52338AC-36F3-5045-895F-5B313C2AA5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4605BC-BC0F-A04C-A93F-50A69705C435}"/>
              </a:ext>
            </a:extLst>
          </p:cNvPr>
          <p:cNvSpPr>
            <a:spLocks noGrp="1"/>
          </p:cNvSpPr>
          <p:nvPr>
            <p:ph type="sldNum" sz="quarter" idx="12"/>
          </p:nvPr>
        </p:nvSpPr>
        <p:spPr/>
        <p:txBody>
          <a:bodyPr/>
          <a:lstStyle/>
          <a:p>
            <a:fld id="{2192D38E-ED50-F54F-B56F-7A19AA3C4BF3}" type="slidenum">
              <a:rPr lang="en-US" smtClean="0"/>
              <a:t>‹#›</a:t>
            </a:fld>
            <a:endParaRPr lang="en-US"/>
          </a:p>
        </p:txBody>
      </p:sp>
    </p:spTree>
    <p:extLst>
      <p:ext uri="{BB962C8B-B14F-4D97-AF65-F5344CB8AC3E}">
        <p14:creationId xmlns:p14="http://schemas.microsoft.com/office/powerpoint/2010/main" val="1937161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17603-8D58-BF49-9E21-FEFAE356E0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80DB67-CEC7-6A42-863E-8C271073B08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A0D440-E162-4044-B979-C13A6AA29562}"/>
              </a:ext>
            </a:extLst>
          </p:cNvPr>
          <p:cNvSpPr>
            <a:spLocks noGrp="1"/>
          </p:cNvSpPr>
          <p:nvPr>
            <p:ph type="dt" sz="half" idx="10"/>
          </p:nvPr>
        </p:nvSpPr>
        <p:spPr/>
        <p:txBody>
          <a:bodyPr/>
          <a:lstStyle/>
          <a:p>
            <a:fld id="{C39ECE32-E2BD-1546-AA37-F64DC9D99800}" type="datetimeFigureOut">
              <a:rPr lang="en-US" smtClean="0"/>
              <a:t>3/21/22</a:t>
            </a:fld>
            <a:endParaRPr lang="en-US"/>
          </a:p>
        </p:txBody>
      </p:sp>
      <p:sp>
        <p:nvSpPr>
          <p:cNvPr id="5" name="Footer Placeholder 4">
            <a:extLst>
              <a:ext uri="{FF2B5EF4-FFF2-40B4-BE49-F238E27FC236}">
                <a16:creationId xmlns:a16="http://schemas.microsoft.com/office/drawing/2014/main" id="{708A70A0-2CF0-B347-BF96-32470A462D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45D5F3-2FD5-974E-9B8B-67FC75B928B4}"/>
              </a:ext>
            </a:extLst>
          </p:cNvPr>
          <p:cNvSpPr>
            <a:spLocks noGrp="1"/>
          </p:cNvSpPr>
          <p:nvPr>
            <p:ph type="sldNum" sz="quarter" idx="12"/>
          </p:nvPr>
        </p:nvSpPr>
        <p:spPr/>
        <p:txBody>
          <a:bodyPr/>
          <a:lstStyle/>
          <a:p>
            <a:fld id="{2192D38E-ED50-F54F-B56F-7A19AA3C4BF3}" type="slidenum">
              <a:rPr lang="en-US" smtClean="0"/>
              <a:t>‹#›</a:t>
            </a:fld>
            <a:endParaRPr lang="en-US"/>
          </a:p>
        </p:txBody>
      </p:sp>
    </p:spTree>
    <p:extLst>
      <p:ext uri="{BB962C8B-B14F-4D97-AF65-F5344CB8AC3E}">
        <p14:creationId xmlns:p14="http://schemas.microsoft.com/office/powerpoint/2010/main" val="2056210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39316-800F-AE49-8E7F-6B2B9F1ABC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80C934-37EA-5C41-88DA-B961472069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63129BB-DEBE-F744-9DAE-E98780D7FADD}"/>
              </a:ext>
            </a:extLst>
          </p:cNvPr>
          <p:cNvSpPr>
            <a:spLocks noGrp="1"/>
          </p:cNvSpPr>
          <p:nvPr>
            <p:ph type="dt" sz="half" idx="10"/>
          </p:nvPr>
        </p:nvSpPr>
        <p:spPr/>
        <p:txBody>
          <a:bodyPr/>
          <a:lstStyle/>
          <a:p>
            <a:fld id="{C39ECE32-E2BD-1546-AA37-F64DC9D99800}" type="datetimeFigureOut">
              <a:rPr lang="en-US" smtClean="0"/>
              <a:t>3/21/22</a:t>
            </a:fld>
            <a:endParaRPr lang="en-US"/>
          </a:p>
        </p:txBody>
      </p:sp>
      <p:sp>
        <p:nvSpPr>
          <p:cNvPr id="5" name="Footer Placeholder 4">
            <a:extLst>
              <a:ext uri="{FF2B5EF4-FFF2-40B4-BE49-F238E27FC236}">
                <a16:creationId xmlns:a16="http://schemas.microsoft.com/office/drawing/2014/main" id="{3E15AEEB-4E50-AF49-9E0F-EAE673E818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A82F42-E6CC-B447-99B1-ECFBC8D00F88}"/>
              </a:ext>
            </a:extLst>
          </p:cNvPr>
          <p:cNvSpPr>
            <a:spLocks noGrp="1"/>
          </p:cNvSpPr>
          <p:nvPr>
            <p:ph type="sldNum" sz="quarter" idx="12"/>
          </p:nvPr>
        </p:nvSpPr>
        <p:spPr/>
        <p:txBody>
          <a:bodyPr/>
          <a:lstStyle/>
          <a:p>
            <a:fld id="{2192D38E-ED50-F54F-B56F-7A19AA3C4BF3}" type="slidenum">
              <a:rPr lang="en-US" smtClean="0"/>
              <a:t>‹#›</a:t>
            </a:fld>
            <a:endParaRPr lang="en-US"/>
          </a:p>
        </p:txBody>
      </p:sp>
    </p:spTree>
    <p:extLst>
      <p:ext uri="{BB962C8B-B14F-4D97-AF65-F5344CB8AC3E}">
        <p14:creationId xmlns:p14="http://schemas.microsoft.com/office/powerpoint/2010/main" val="62688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8739A-8267-D044-A5FE-C74EC9948A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0EEA2A-BEB9-534F-BE36-46936AF7D38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897002-D1AE-9D46-98EB-E4AFF2A13DA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8C0185-B6BF-6042-87BB-1F1BDD91CB68}"/>
              </a:ext>
            </a:extLst>
          </p:cNvPr>
          <p:cNvSpPr>
            <a:spLocks noGrp="1"/>
          </p:cNvSpPr>
          <p:nvPr>
            <p:ph type="dt" sz="half" idx="10"/>
          </p:nvPr>
        </p:nvSpPr>
        <p:spPr/>
        <p:txBody>
          <a:bodyPr/>
          <a:lstStyle/>
          <a:p>
            <a:fld id="{C39ECE32-E2BD-1546-AA37-F64DC9D99800}" type="datetimeFigureOut">
              <a:rPr lang="en-US" smtClean="0"/>
              <a:t>3/21/22</a:t>
            </a:fld>
            <a:endParaRPr lang="en-US"/>
          </a:p>
        </p:txBody>
      </p:sp>
      <p:sp>
        <p:nvSpPr>
          <p:cNvPr id="6" name="Footer Placeholder 5">
            <a:extLst>
              <a:ext uri="{FF2B5EF4-FFF2-40B4-BE49-F238E27FC236}">
                <a16:creationId xmlns:a16="http://schemas.microsoft.com/office/drawing/2014/main" id="{74DD9A3B-ACB3-494F-86EA-895DEEA968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717528-4BE7-A246-B24E-DDED8DC56413}"/>
              </a:ext>
            </a:extLst>
          </p:cNvPr>
          <p:cNvSpPr>
            <a:spLocks noGrp="1"/>
          </p:cNvSpPr>
          <p:nvPr>
            <p:ph type="sldNum" sz="quarter" idx="12"/>
          </p:nvPr>
        </p:nvSpPr>
        <p:spPr/>
        <p:txBody>
          <a:bodyPr/>
          <a:lstStyle/>
          <a:p>
            <a:fld id="{2192D38E-ED50-F54F-B56F-7A19AA3C4BF3}" type="slidenum">
              <a:rPr lang="en-US" smtClean="0"/>
              <a:t>‹#›</a:t>
            </a:fld>
            <a:endParaRPr lang="en-US"/>
          </a:p>
        </p:txBody>
      </p:sp>
    </p:spTree>
    <p:extLst>
      <p:ext uri="{BB962C8B-B14F-4D97-AF65-F5344CB8AC3E}">
        <p14:creationId xmlns:p14="http://schemas.microsoft.com/office/powerpoint/2010/main" val="753146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F0428-88B7-F749-90DE-AD0F748B74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4D39A3-A2CF-3041-BF16-839BE83BBF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FCB86AD-85C2-E149-ABD7-EEDF3E28BEF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316943-9B2B-5A42-8799-454BA1F42A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9DE8279-F6C2-2345-9FDE-DC135536E9E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45602D-BFCC-CC48-8978-1DC96962EC95}"/>
              </a:ext>
            </a:extLst>
          </p:cNvPr>
          <p:cNvSpPr>
            <a:spLocks noGrp="1"/>
          </p:cNvSpPr>
          <p:nvPr>
            <p:ph type="dt" sz="half" idx="10"/>
          </p:nvPr>
        </p:nvSpPr>
        <p:spPr/>
        <p:txBody>
          <a:bodyPr/>
          <a:lstStyle/>
          <a:p>
            <a:fld id="{C39ECE32-E2BD-1546-AA37-F64DC9D99800}" type="datetimeFigureOut">
              <a:rPr lang="en-US" smtClean="0"/>
              <a:t>3/21/22</a:t>
            </a:fld>
            <a:endParaRPr lang="en-US"/>
          </a:p>
        </p:txBody>
      </p:sp>
      <p:sp>
        <p:nvSpPr>
          <p:cNvPr id="8" name="Footer Placeholder 7">
            <a:extLst>
              <a:ext uri="{FF2B5EF4-FFF2-40B4-BE49-F238E27FC236}">
                <a16:creationId xmlns:a16="http://schemas.microsoft.com/office/drawing/2014/main" id="{A560D983-7F16-6640-9ABA-D978B881CA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4F495A-4281-5644-818C-D928967E4209}"/>
              </a:ext>
            </a:extLst>
          </p:cNvPr>
          <p:cNvSpPr>
            <a:spLocks noGrp="1"/>
          </p:cNvSpPr>
          <p:nvPr>
            <p:ph type="sldNum" sz="quarter" idx="12"/>
          </p:nvPr>
        </p:nvSpPr>
        <p:spPr/>
        <p:txBody>
          <a:bodyPr/>
          <a:lstStyle/>
          <a:p>
            <a:fld id="{2192D38E-ED50-F54F-B56F-7A19AA3C4BF3}" type="slidenum">
              <a:rPr lang="en-US" smtClean="0"/>
              <a:t>‹#›</a:t>
            </a:fld>
            <a:endParaRPr lang="en-US"/>
          </a:p>
        </p:txBody>
      </p:sp>
    </p:spTree>
    <p:extLst>
      <p:ext uri="{BB962C8B-B14F-4D97-AF65-F5344CB8AC3E}">
        <p14:creationId xmlns:p14="http://schemas.microsoft.com/office/powerpoint/2010/main" val="199738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3352B-C242-644F-AF2A-CD37E58807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C8A29D-6A29-5B41-94C5-D4EDECA1DA01}"/>
              </a:ext>
            </a:extLst>
          </p:cNvPr>
          <p:cNvSpPr>
            <a:spLocks noGrp="1"/>
          </p:cNvSpPr>
          <p:nvPr>
            <p:ph type="dt" sz="half" idx="10"/>
          </p:nvPr>
        </p:nvSpPr>
        <p:spPr/>
        <p:txBody>
          <a:bodyPr/>
          <a:lstStyle/>
          <a:p>
            <a:fld id="{C39ECE32-E2BD-1546-AA37-F64DC9D99800}" type="datetimeFigureOut">
              <a:rPr lang="en-US" smtClean="0"/>
              <a:t>3/21/22</a:t>
            </a:fld>
            <a:endParaRPr lang="en-US"/>
          </a:p>
        </p:txBody>
      </p:sp>
      <p:sp>
        <p:nvSpPr>
          <p:cNvPr id="4" name="Footer Placeholder 3">
            <a:extLst>
              <a:ext uri="{FF2B5EF4-FFF2-40B4-BE49-F238E27FC236}">
                <a16:creationId xmlns:a16="http://schemas.microsoft.com/office/drawing/2014/main" id="{DDA8FCA3-6B41-D64B-8497-A0BDA020BE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4C0001-0447-F647-A113-EC465CDAB2FC}"/>
              </a:ext>
            </a:extLst>
          </p:cNvPr>
          <p:cNvSpPr>
            <a:spLocks noGrp="1"/>
          </p:cNvSpPr>
          <p:nvPr>
            <p:ph type="sldNum" sz="quarter" idx="12"/>
          </p:nvPr>
        </p:nvSpPr>
        <p:spPr/>
        <p:txBody>
          <a:bodyPr/>
          <a:lstStyle/>
          <a:p>
            <a:fld id="{2192D38E-ED50-F54F-B56F-7A19AA3C4BF3}" type="slidenum">
              <a:rPr lang="en-US" smtClean="0"/>
              <a:t>‹#›</a:t>
            </a:fld>
            <a:endParaRPr lang="en-US"/>
          </a:p>
        </p:txBody>
      </p:sp>
    </p:spTree>
    <p:extLst>
      <p:ext uri="{BB962C8B-B14F-4D97-AF65-F5344CB8AC3E}">
        <p14:creationId xmlns:p14="http://schemas.microsoft.com/office/powerpoint/2010/main" val="1992492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B36A33-2CC0-0F4D-A1B3-04686CF525F3}"/>
              </a:ext>
            </a:extLst>
          </p:cNvPr>
          <p:cNvSpPr>
            <a:spLocks noGrp="1"/>
          </p:cNvSpPr>
          <p:nvPr>
            <p:ph type="dt" sz="half" idx="10"/>
          </p:nvPr>
        </p:nvSpPr>
        <p:spPr/>
        <p:txBody>
          <a:bodyPr/>
          <a:lstStyle/>
          <a:p>
            <a:fld id="{C39ECE32-E2BD-1546-AA37-F64DC9D99800}" type="datetimeFigureOut">
              <a:rPr lang="en-US" smtClean="0"/>
              <a:t>3/21/22</a:t>
            </a:fld>
            <a:endParaRPr lang="en-US"/>
          </a:p>
        </p:txBody>
      </p:sp>
      <p:sp>
        <p:nvSpPr>
          <p:cNvPr id="3" name="Footer Placeholder 2">
            <a:extLst>
              <a:ext uri="{FF2B5EF4-FFF2-40B4-BE49-F238E27FC236}">
                <a16:creationId xmlns:a16="http://schemas.microsoft.com/office/drawing/2014/main" id="{29FFC181-5B7A-374D-B4A3-2CD01029A0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63FFB0-B13D-8B4F-AB84-9CEB64BABA90}"/>
              </a:ext>
            </a:extLst>
          </p:cNvPr>
          <p:cNvSpPr>
            <a:spLocks noGrp="1"/>
          </p:cNvSpPr>
          <p:nvPr>
            <p:ph type="sldNum" sz="quarter" idx="12"/>
          </p:nvPr>
        </p:nvSpPr>
        <p:spPr/>
        <p:txBody>
          <a:bodyPr/>
          <a:lstStyle/>
          <a:p>
            <a:fld id="{2192D38E-ED50-F54F-B56F-7A19AA3C4BF3}" type="slidenum">
              <a:rPr lang="en-US" smtClean="0"/>
              <a:t>‹#›</a:t>
            </a:fld>
            <a:endParaRPr lang="en-US"/>
          </a:p>
        </p:txBody>
      </p:sp>
    </p:spTree>
    <p:extLst>
      <p:ext uri="{BB962C8B-B14F-4D97-AF65-F5344CB8AC3E}">
        <p14:creationId xmlns:p14="http://schemas.microsoft.com/office/powerpoint/2010/main" val="528793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4ACE0-26C9-E249-93BE-02872BBF1B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4C62E4-62D5-4040-9F7E-0F511A1ED9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CB77B6-D5DD-5E45-9558-D4312A7F6F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46872F3-4720-E149-86E7-D10EFF4970E6}"/>
              </a:ext>
            </a:extLst>
          </p:cNvPr>
          <p:cNvSpPr>
            <a:spLocks noGrp="1"/>
          </p:cNvSpPr>
          <p:nvPr>
            <p:ph type="dt" sz="half" idx="10"/>
          </p:nvPr>
        </p:nvSpPr>
        <p:spPr/>
        <p:txBody>
          <a:bodyPr/>
          <a:lstStyle/>
          <a:p>
            <a:fld id="{C39ECE32-E2BD-1546-AA37-F64DC9D99800}" type="datetimeFigureOut">
              <a:rPr lang="en-US" smtClean="0"/>
              <a:t>3/21/22</a:t>
            </a:fld>
            <a:endParaRPr lang="en-US"/>
          </a:p>
        </p:txBody>
      </p:sp>
      <p:sp>
        <p:nvSpPr>
          <p:cNvPr id="6" name="Footer Placeholder 5">
            <a:extLst>
              <a:ext uri="{FF2B5EF4-FFF2-40B4-BE49-F238E27FC236}">
                <a16:creationId xmlns:a16="http://schemas.microsoft.com/office/drawing/2014/main" id="{9D62AD77-92A5-7A4C-BF2F-235478401D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E15A97-E08C-F54C-859D-55ECE2D334D4}"/>
              </a:ext>
            </a:extLst>
          </p:cNvPr>
          <p:cNvSpPr>
            <a:spLocks noGrp="1"/>
          </p:cNvSpPr>
          <p:nvPr>
            <p:ph type="sldNum" sz="quarter" idx="12"/>
          </p:nvPr>
        </p:nvSpPr>
        <p:spPr/>
        <p:txBody>
          <a:bodyPr/>
          <a:lstStyle/>
          <a:p>
            <a:fld id="{2192D38E-ED50-F54F-B56F-7A19AA3C4BF3}" type="slidenum">
              <a:rPr lang="en-US" smtClean="0"/>
              <a:t>‹#›</a:t>
            </a:fld>
            <a:endParaRPr lang="en-US"/>
          </a:p>
        </p:txBody>
      </p:sp>
    </p:spTree>
    <p:extLst>
      <p:ext uri="{BB962C8B-B14F-4D97-AF65-F5344CB8AC3E}">
        <p14:creationId xmlns:p14="http://schemas.microsoft.com/office/powerpoint/2010/main" val="2915664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77207-9ED9-8745-B9C9-730ED2DB99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724DE9-1B28-AD48-A6AA-2B3F4CD2F8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E33B36-F8F3-A745-B541-94EA27FA5D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4739F99-9E3C-0542-96D2-C2483F0F8BE2}"/>
              </a:ext>
            </a:extLst>
          </p:cNvPr>
          <p:cNvSpPr>
            <a:spLocks noGrp="1"/>
          </p:cNvSpPr>
          <p:nvPr>
            <p:ph type="dt" sz="half" idx="10"/>
          </p:nvPr>
        </p:nvSpPr>
        <p:spPr/>
        <p:txBody>
          <a:bodyPr/>
          <a:lstStyle/>
          <a:p>
            <a:fld id="{C39ECE32-E2BD-1546-AA37-F64DC9D99800}" type="datetimeFigureOut">
              <a:rPr lang="en-US" smtClean="0"/>
              <a:t>3/21/22</a:t>
            </a:fld>
            <a:endParaRPr lang="en-US"/>
          </a:p>
        </p:txBody>
      </p:sp>
      <p:sp>
        <p:nvSpPr>
          <p:cNvPr id="6" name="Footer Placeholder 5">
            <a:extLst>
              <a:ext uri="{FF2B5EF4-FFF2-40B4-BE49-F238E27FC236}">
                <a16:creationId xmlns:a16="http://schemas.microsoft.com/office/drawing/2014/main" id="{473FE59B-3581-ED4B-BC5D-ADFD91342C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C7010A-7CA8-2142-8B94-869B02D8C2EB}"/>
              </a:ext>
            </a:extLst>
          </p:cNvPr>
          <p:cNvSpPr>
            <a:spLocks noGrp="1"/>
          </p:cNvSpPr>
          <p:nvPr>
            <p:ph type="sldNum" sz="quarter" idx="12"/>
          </p:nvPr>
        </p:nvSpPr>
        <p:spPr/>
        <p:txBody>
          <a:bodyPr/>
          <a:lstStyle/>
          <a:p>
            <a:fld id="{2192D38E-ED50-F54F-B56F-7A19AA3C4BF3}" type="slidenum">
              <a:rPr lang="en-US" smtClean="0"/>
              <a:t>‹#›</a:t>
            </a:fld>
            <a:endParaRPr lang="en-US"/>
          </a:p>
        </p:txBody>
      </p:sp>
    </p:spTree>
    <p:extLst>
      <p:ext uri="{BB962C8B-B14F-4D97-AF65-F5344CB8AC3E}">
        <p14:creationId xmlns:p14="http://schemas.microsoft.com/office/powerpoint/2010/main" val="6741290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76072A-FB6C-3341-802E-684C775832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C9F661-63F1-C94A-A360-45BB5FE276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CAAEC-1EC0-4B43-BCC5-CD7BCFDE40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9ECE32-E2BD-1546-AA37-F64DC9D99800}" type="datetimeFigureOut">
              <a:rPr lang="en-US" smtClean="0"/>
              <a:t>3/21/22</a:t>
            </a:fld>
            <a:endParaRPr lang="en-US"/>
          </a:p>
        </p:txBody>
      </p:sp>
      <p:sp>
        <p:nvSpPr>
          <p:cNvPr id="5" name="Footer Placeholder 4">
            <a:extLst>
              <a:ext uri="{FF2B5EF4-FFF2-40B4-BE49-F238E27FC236}">
                <a16:creationId xmlns:a16="http://schemas.microsoft.com/office/drawing/2014/main" id="{D82F4AA2-5F7B-6648-A0A1-806E598FAE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2E21E12-B87C-5641-BB01-E94B1AAA21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92D38E-ED50-F54F-B56F-7A19AA3C4BF3}" type="slidenum">
              <a:rPr lang="en-US" smtClean="0"/>
              <a:t>‹#›</a:t>
            </a:fld>
            <a:endParaRPr lang="en-US"/>
          </a:p>
        </p:txBody>
      </p:sp>
    </p:spTree>
    <p:extLst>
      <p:ext uri="{BB962C8B-B14F-4D97-AF65-F5344CB8AC3E}">
        <p14:creationId xmlns:p14="http://schemas.microsoft.com/office/powerpoint/2010/main" val="21679310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Layout" Target="../slideLayouts/slideLayout7.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E1C40B-30AB-E74E-A2D4-8113618DBA3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66736" y="0"/>
            <a:ext cx="4510383" cy="6858000"/>
          </a:xfrm>
          <a:prstGeom prst="rect">
            <a:avLst/>
          </a:prstGeom>
        </p:spPr>
      </p:pic>
      <p:sp>
        <p:nvSpPr>
          <p:cNvPr id="4" name="TextBox 3">
            <a:extLst>
              <a:ext uri="{FF2B5EF4-FFF2-40B4-BE49-F238E27FC236}">
                <a16:creationId xmlns:a16="http://schemas.microsoft.com/office/drawing/2014/main" id="{8691C559-CCBD-C04F-957B-78D604ACEE9E}"/>
              </a:ext>
            </a:extLst>
          </p:cNvPr>
          <p:cNvSpPr txBox="1"/>
          <p:nvPr/>
        </p:nvSpPr>
        <p:spPr>
          <a:xfrm>
            <a:off x="9750136" y="5688449"/>
            <a:ext cx="3200400" cy="1169551"/>
          </a:xfrm>
          <a:prstGeom prst="rect">
            <a:avLst/>
          </a:prstGeom>
          <a:noFill/>
        </p:spPr>
        <p:txBody>
          <a:bodyPr wrap="square" rtlCol="0">
            <a:spAutoFit/>
          </a:bodyPr>
          <a:lstStyle/>
          <a:p>
            <a:r>
              <a:rPr lang="en-US" sz="1400" dirty="0">
                <a:solidFill>
                  <a:schemeClr val="bg2">
                    <a:lumMod val="75000"/>
                  </a:schemeClr>
                </a:solidFill>
              </a:rPr>
              <a:t>Practicing Slowness</a:t>
            </a:r>
          </a:p>
          <a:p>
            <a:endParaRPr lang="en-US" sz="1400" dirty="0">
              <a:solidFill>
                <a:schemeClr val="bg2">
                  <a:lumMod val="75000"/>
                </a:schemeClr>
              </a:solidFill>
            </a:endParaRPr>
          </a:p>
          <a:p>
            <a:r>
              <a:rPr lang="en-US" sz="1400" dirty="0">
                <a:solidFill>
                  <a:schemeClr val="bg2">
                    <a:lumMod val="75000"/>
                  </a:schemeClr>
                </a:solidFill>
              </a:rPr>
              <a:t>(Detail) </a:t>
            </a:r>
          </a:p>
          <a:p>
            <a:endParaRPr lang="en-US" sz="1400" dirty="0">
              <a:solidFill>
                <a:schemeClr val="bg2">
                  <a:lumMod val="75000"/>
                </a:schemeClr>
              </a:solidFill>
            </a:endParaRPr>
          </a:p>
          <a:p>
            <a:r>
              <a:rPr lang="en-US" sz="1400" dirty="0">
                <a:solidFill>
                  <a:schemeClr val="bg2">
                    <a:lumMod val="75000"/>
                  </a:schemeClr>
                </a:solidFill>
              </a:rPr>
              <a:t>2014</a:t>
            </a:r>
          </a:p>
        </p:txBody>
      </p:sp>
    </p:spTree>
    <p:extLst>
      <p:ext uri="{BB962C8B-B14F-4D97-AF65-F5344CB8AC3E}">
        <p14:creationId xmlns:p14="http://schemas.microsoft.com/office/powerpoint/2010/main" val="11117185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35C387-D58F-9346-B5E8-938561C61B34}"/>
              </a:ext>
            </a:extLst>
          </p:cNvPr>
          <p:cNvPicPr>
            <a:picLocks noChangeAspect="1"/>
          </p:cNvPicPr>
          <p:nvPr/>
        </p:nvPicPr>
        <p:blipFill>
          <a:blip r:embed="rId2" cstate="email">
            <a:alphaModFix amt="50000"/>
            <a:extLst>
              <a:ext uri="{28A0092B-C50C-407E-A947-70E740481C1C}">
                <a14:useLocalDpi xmlns:a14="http://schemas.microsoft.com/office/drawing/2010/main"/>
              </a:ext>
            </a:extLst>
          </a:blip>
          <a:stretch>
            <a:fillRect/>
          </a:stretch>
        </p:blipFill>
        <p:spPr>
          <a:xfrm>
            <a:off x="0" y="0"/>
            <a:ext cx="2296197" cy="3522518"/>
          </a:xfrm>
          <a:prstGeom prst="rect">
            <a:avLst/>
          </a:prstGeom>
        </p:spPr>
      </p:pic>
      <p:sp>
        <p:nvSpPr>
          <p:cNvPr id="3" name="Triangle 2">
            <a:extLst>
              <a:ext uri="{FF2B5EF4-FFF2-40B4-BE49-F238E27FC236}">
                <a16:creationId xmlns:a16="http://schemas.microsoft.com/office/drawing/2014/main" id="{48C081CD-CFD2-A840-82F6-07905876A837}"/>
              </a:ext>
            </a:extLst>
          </p:cNvPr>
          <p:cNvSpPr/>
          <p:nvPr/>
        </p:nvSpPr>
        <p:spPr>
          <a:xfrm>
            <a:off x="1028700" y="3117273"/>
            <a:ext cx="93518" cy="1143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38A1FBA-FD83-C84E-9565-B8AE615BD39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469"/>
          <a:stretch/>
        </p:blipFill>
        <p:spPr>
          <a:xfrm>
            <a:off x="4021283" y="0"/>
            <a:ext cx="5933208" cy="6858000"/>
          </a:xfrm>
          <a:prstGeom prst="rect">
            <a:avLst/>
          </a:prstGeom>
        </p:spPr>
      </p:pic>
    </p:spTree>
    <p:extLst>
      <p:ext uri="{BB962C8B-B14F-4D97-AF65-F5344CB8AC3E}">
        <p14:creationId xmlns:p14="http://schemas.microsoft.com/office/powerpoint/2010/main" val="1104378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6D4AF3-1106-1749-A040-6702CEC36B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311597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7AA540-19DA-964F-A67B-3B2C221AB46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03510" y="0"/>
            <a:ext cx="5184980" cy="6858000"/>
          </a:xfrm>
          <a:prstGeom prst="rect">
            <a:avLst/>
          </a:prstGeom>
        </p:spPr>
      </p:pic>
      <p:sp>
        <p:nvSpPr>
          <p:cNvPr id="4" name="TextBox 3">
            <a:extLst>
              <a:ext uri="{FF2B5EF4-FFF2-40B4-BE49-F238E27FC236}">
                <a16:creationId xmlns:a16="http://schemas.microsoft.com/office/drawing/2014/main" id="{195F710F-578C-9440-BBD6-57A277785228}"/>
              </a:ext>
            </a:extLst>
          </p:cNvPr>
          <p:cNvSpPr txBox="1"/>
          <p:nvPr/>
        </p:nvSpPr>
        <p:spPr>
          <a:xfrm>
            <a:off x="9729355" y="4707082"/>
            <a:ext cx="2462645" cy="2031325"/>
          </a:xfrm>
          <a:prstGeom prst="rect">
            <a:avLst/>
          </a:prstGeom>
          <a:noFill/>
        </p:spPr>
        <p:txBody>
          <a:bodyPr wrap="square" rtlCol="0">
            <a:spAutoFit/>
          </a:bodyPr>
          <a:lstStyle/>
          <a:p>
            <a:r>
              <a:rPr lang="en-US" sz="1400" dirty="0">
                <a:solidFill>
                  <a:schemeClr val="bg2">
                    <a:lumMod val="75000"/>
                  </a:schemeClr>
                </a:solidFill>
              </a:rPr>
              <a:t>Inflections </a:t>
            </a:r>
          </a:p>
          <a:p>
            <a:r>
              <a:rPr lang="en-US" sz="1400" dirty="0">
                <a:solidFill>
                  <a:schemeClr val="bg2">
                    <a:lumMod val="75000"/>
                  </a:schemeClr>
                </a:solidFill>
              </a:rPr>
              <a:t>(Reflections on Land)</a:t>
            </a:r>
          </a:p>
          <a:p>
            <a:endParaRPr lang="en-US" sz="1400" dirty="0">
              <a:solidFill>
                <a:schemeClr val="bg2">
                  <a:lumMod val="75000"/>
                </a:schemeClr>
              </a:solidFill>
            </a:endParaRPr>
          </a:p>
          <a:p>
            <a:r>
              <a:rPr lang="en-US" sz="1400" dirty="0">
                <a:solidFill>
                  <a:schemeClr val="bg2">
                    <a:lumMod val="75000"/>
                  </a:schemeClr>
                </a:solidFill>
              </a:rPr>
              <a:t>2020-21</a:t>
            </a:r>
          </a:p>
          <a:p>
            <a:endParaRPr lang="en-US" sz="1400" dirty="0">
              <a:solidFill>
                <a:schemeClr val="bg2">
                  <a:lumMod val="75000"/>
                </a:schemeClr>
              </a:solidFill>
            </a:endParaRPr>
          </a:p>
          <a:p>
            <a:r>
              <a:rPr lang="en-IN" sz="1400" dirty="0">
                <a:solidFill>
                  <a:schemeClr val="bg2">
                    <a:lumMod val="75000"/>
                  </a:schemeClr>
                </a:solidFill>
              </a:rPr>
              <a:t>Graphite and natural pigments on acid free paper</a:t>
            </a:r>
            <a:r>
              <a:rPr lang="en-IN" sz="1400" dirty="0">
                <a:solidFill>
                  <a:schemeClr val="bg2">
                    <a:lumMod val="75000"/>
                  </a:schemeClr>
                </a:solidFill>
                <a:effectLst/>
              </a:rPr>
              <a:t> </a:t>
            </a:r>
            <a:endParaRPr lang="en-US" sz="1400" dirty="0">
              <a:solidFill>
                <a:schemeClr val="bg2">
                  <a:lumMod val="75000"/>
                </a:schemeClr>
              </a:solidFill>
            </a:endParaRPr>
          </a:p>
          <a:p>
            <a:endParaRPr lang="en-US" sz="1400" dirty="0">
              <a:solidFill>
                <a:schemeClr val="bg2">
                  <a:lumMod val="75000"/>
                </a:schemeClr>
              </a:solidFill>
            </a:endParaRPr>
          </a:p>
          <a:p>
            <a:r>
              <a:rPr lang="en-US" sz="1400" dirty="0">
                <a:solidFill>
                  <a:schemeClr val="bg2">
                    <a:lumMod val="75000"/>
                  </a:schemeClr>
                </a:solidFill>
              </a:rPr>
              <a:t> </a:t>
            </a:r>
            <a:r>
              <a:rPr lang="en-IN" sz="1400" dirty="0">
                <a:solidFill>
                  <a:schemeClr val="bg2">
                    <a:lumMod val="75000"/>
                  </a:schemeClr>
                </a:solidFill>
              </a:rPr>
              <a:t>29.7 x 42 cm </a:t>
            </a:r>
            <a:endParaRPr lang="en-US" sz="1400" dirty="0">
              <a:solidFill>
                <a:schemeClr val="bg2">
                  <a:lumMod val="75000"/>
                </a:schemeClr>
              </a:solidFill>
            </a:endParaRPr>
          </a:p>
        </p:txBody>
      </p:sp>
      <p:pic>
        <p:nvPicPr>
          <p:cNvPr id="5" name="Picture 4">
            <a:extLst>
              <a:ext uri="{FF2B5EF4-FFF2-40B4-BE49-F238E27FC236}">
                <a16:creationId xmlns:a16="http://schemas.microsoft.com/office/drawing/2014/main" id="{CD8C0363-DE87-0B4F-9A57-CDA0582BE0F1}"/>
              </a:ext>
            </a:extLst>
          </p:cNvPr>
          <p:cNvPicPr>
            <a:picLocks noChangeAspect="1"/>
          </p:cNvPicPr>
          <p:nvPr/>
        </p:nvPicPr>
        <p:blipFill>
          <a:blip r:embed="rId3" cstate="email">
            <a:alphaModFix amt="50000"/>
            <a:extLst>
              <a:ext uri="{28A0092B-C50C-407E-A947-70E740481C1C}">
                <a14:useLocalDpi xmlns:a14="http://schemas.microsoft.com/office/drawing/2010/main"/>
              </a:ext>
            </a:extLst>
          </a:blip>
          <a:stretch>
            <a:fillRect/>
          </a:stretch>
        </p:blipFill>
        <p:spPr>
          <a:xfrm>
            <a:off x="0" y="0"/>
            <a:ext cx="2296197" cy="3522518"/>
          </a:xfrm>
          <a:prstGeom prst="rect">
            <a:avLst/>
          </a:prstGeom>
        </p:spPr>
      </p:pic>
      <p:sp>
        <p:nvSpPr>
          <p:cNvPr id="6" name="Triangle 5">
            <a:extLst>
              <a:ext uri="{FF2B5EF4-FFF2-40B4-BE49-F238E27FC236}">
                <a16:creationId xmlns:a16="http://schemas.microsoft.com/office/drawing/2014/main" id="{F3B54E32-E533-1E4D-8C86-8ACBACC4C8E9}"/>
              </a:ext>
            </a:extLst>
          </p:cNvPr>
          <p:cNvSpPr/>
          <p:nvPr/>
        </p:nvSpPr>
        <p:spPr>
          <a:xfrm>
            <a:off x="2005444" y="2670463"/>
            <a:ext cx="83127" cy="19742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0314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131110-504E-924C-B27E-E07F12552E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40849684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F8BF27-8C28-A74F-97DF-B8AADA892D6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5076192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182DE7-0586-5549-9197-935FFD7B821B}"/>
              </a:ext>
            </a:extLst>
          </p:cNvPr>
          <p:cNvPicPr>
            <a:picLocks noChangeAspect="1"/>
          </p:cNvPicPr>
          <p:nvPr/>
        </p:nvPicPr>
        <p:blipFill>
          <a:blip r:embed="rId2" cstate="email">
            <a:alphaModFix amt="50000"/>
            <a:extLst>
              <a:ext uri="{28A0092B-C50C-407E-A947-70E740481C1C}">
                <a14:useLocalDpi xmlns:a14="http://schemas.microsoft.com/office/drawing/2010/main"/>
              </a:ext>
            </a:extLst>
          </a:blip>
          <a:stretch>
            <a:fillRect/>
          </a:stretch>
        </p:blipFill>
        <p:spPr>
          <a:xfrm>
            <a:off x="9895803" y="0"/>
            <a:ext cx="2296197" cy="3522518"/>
          </a:xfrm>
          <a:prstGeom prst="rect">
            <a:avLst/>
          </a:prstGeom>
        </p:spPr>
      </p:pic>
      <p:sp>
        <p:nvSpPr>
          <p:cNvPr id="3" name="Triangle 2">
            <a:extLst>
              <a:ext uri="{FF2B5EF4-FFF2-40B4-BE49-F238E27FC236}">
                <a16:creationId xmlns:a16="http://schemas.microsoft.com/office/drawing/2014/main" id="{1A426757-CE25-E64C-934E-A80807089C2A}"/>
              </a:ext>
            </a:extLst>
          </p:cNvPr>
          <p:cNvSpPr/>
          <p:nvPr/>
        </p:nvSpPr>
        <p:spPr>
          <a:xfrm>
            <a:off x="9985664" y="3054927"/>
            <a:ext cx="93518" cy="10390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8F5CAC5-628A-DD47-A0B8-272D8FF63F6B}"/>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rot="5400000">
            <a:off x="1336964" y="0"/>
            <a:ext cx="6858000" cy="6858000"/>
          </a:xfrm>
          <a:prstGeom prst="rect">
            <a:avLst/>
          </a:prstGeom>
        </p:spPr>
      </p:pic>
      <p:sp>
        <p:nvSpPr>
          <p:cNvPr id="6" name="TextBox 5">
            <a:extLst>
              <a:ext uri="{FF2B5EF4-FFF2-40B4-BE49-F238E27FC236}">
                <a16:creationId xmlns:a16="http://schemas.microsoft.com/office/drawing/2014/main" id="{E64FDD94-F75F-334F-A210-03525B232279}"/>
              </a:ext>
            </a:extLst>
          </p:cNvPr>
          <p:cNvSpPr txBox="1"/>
          <p:nvPr/>
        </p:nvSpPr>
        <p:spPr>
          <a:xfrm>
            <a:off x="9310255" y="4249882"/>
            <a:ext cx="2774373" cy="2462213"/>
          </a:xfrm>
          <a:prstGeom prst="rect">
            <a:avLst/>
          </a:prstGeom>
          <a:noFill/>
        </p:spPr>
        <p:txBody>
          <a:bodyPr wrap="square" rtlCol="0">
            <a:spAutoFit/>
          </a:bodyPr>
          <a:lstStyle/>
          <a:p>
            <a:r>
              <a:rPr lang="en-US" sz="1400" dirty="0">
                <a:solidFill>
                  <a:schemeClr val="bg2">
                    <a:lumMod val="75000"/>
                  </a:schemeClr>
                </a:solidFill>
              </a:rPr>
              <a:t>Metamorphosis I</a:t>
            </a:r>
          </a:p>
          <a:p>
            <a:endParaRPr lang="en-US" sz="1400" dirty="0">
              <a:solidFill>
                <a:schemeClr val="bg2">
                  <a:lumMod val="75000"/>
                </a:schemeClr>
              </a:solidFill>
            </a:endParaRPr>
          </a:p>
          <a:p>
            <a:r>
              <a:rPr lang="en-US" sz="1400" dirty="0">
                <a:solidFill>
                  <a:schemeClr val="bg2">
                    <a:lumMod val="75000"/>
                  </a:schemeClr>
                </a:solidFill>
              </a:rPr>
              <a:t>Velvet applique and tea and coffee stains on linen. </a:t>
            </a:r>
          </a:p>
          <a:p>
            <a:endParaRPr lang="en-US" sz="1400" dirty="0">
              <a:solidFill>
                <a:schemeClr val="bg2">
                  <a:lumMod val="75000"/>
                </a:schemeClr>
              </a:solidFill>
            </a:endParaRPr>
          </a:p>
          <a:p>
            <a:endParaRPr lang="en-US" sz="1400" dirty="0">
              <a:solidFill>
                <a:schemeClr val="bg2">
                  <a:lumMod val="75000"/>
                </a:schemeClr>
              </a:solidFill>
            </a:endParaRPr>
          </a:p>
          <a:p>
            <a:r>
              <a:rPr lang="en-US" sz="1400" dirty="0">
                <a:solidFill>
                  <a:schemeClr val="bg2">
                    <a:lumMod val="75000"/>
                  </a:schemeClr>
                </a:solidFill>
              </a:rPr>
              <a:t>Size- 110 x 85 cm</a:t>
            </a:r>
          </a:p>
          <a:p>
            <a:endParaRPr lang="en-US" sz="1400" dirty="0">
              <a:solidFill>
                <a:schemeClr val="bg2">
                  <a:lumMod val="75000"/>
                </a:schemeClr>
              </a:solidFill>
            </a:endParaRPr>
          </a:p>
          <a:p>
            <a:r>
              <a:rPr lang="en-US" sz="1400" dirty="0">
                <a:solidFill>
                  <a:schemeClr val="bg2">
                    <a:lumMod val="75000"/>
                  </a:schemeClr>
                </a:solidFill>
              </a:rPr>
              <a:t>2019</a:t>
            </a:r>
          </a:p>
          <a:p>
            <a:endParaRPr lang="en-US" sz="1400" dirty="0">
              <a:solidFill>
                <a:schemeClr val="bg2">
                  <a:lumMod val="75000"/>
                </a:schemeClr>
              </a:solidFill>
            </a:endParaRPr>
          </a:p>
          <a:p>
            <a:endParaRPr lang="en-US" sz="1400" dirty="0">
              <a:solidFill>
                <a:schemeClr val="bg2">
                  <a:lumMod val="75000"/>
                </a:schemeClr>
              </a:solidFill>
            </a:endParaRPr>
          </a:p>
        </p:txBody>
      </p:sp>
    </p:spTree>
    <p:extLst>
      <p:ext uri="{BB962C8B-B14F-4D97-AF65-F5344CB8AC3E}">
        <p14:creationId xmlns:p14="http://schemas.microsoft.com/office/powerpoint/2010/main" val="3910843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6B5575-1DBC-E545-A5FF-752ECE69A12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3913375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0DA7EA-13D4-C042-AE85-1EF4DB1851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7716310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507B0D-C4AA-224F-8DF9-E7E3AB6B93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37053" y="0"/>
            <a:ext cx="4820911" cy="6858000"/>
          </a:xfrm>
          <a:prstGeom prst="rect">
            <a:avLst/>
          </a:prstGeom>
        </p:spPr>
      </p:pic>
      <p:sp>
        <p:nvSpPr>
          <p:cNvPr id="4" name="Rectangle 3">
            <a:extLst>
              <a:ext uri="{FF2B5EF4-FFF2-40B4-BE49-F238E27FC236}">
                <a16:creationId xmlns:a16="http://schemas.microsoft.com/office/drawing/2014/main" id="{C3C8BBB5-80ED-AF4B-930A-A29B1ECBCE84}"/>
              </a:ext>
            </a:extLst>
          </p:cNvPr>
          <p:cNvSpPr/>
          <p:nvPr/>
        </p:nvSpPr>
        <p:spPr>
          <a:xfrm>
            <a:off x="9902536" y="4747875"/>
            <a:ext cx="2289464" cy="2031325"/>
          </a:xfrm>
          <a:prstGeom prst="rect">
            <a:avLst/>
          </a:prstGeom>
        </p:spPr>
        <p:txBody>
          <a:bodyPr wrap="square">
            <a:spAutoFit/>
          </a:bodyPr>
          <a:lstStyle/>
          <a:p>
            <a:r>
              <a:rPr lang="en-US" sz="1400" dirty="0">
                <a:solidFill>
                  <a:schemeClr val="bg2">
                    <a:lumMod val="75000"/>
                  </a:schemeClr>
                </a:solidFill>
              </a:rPr>
              <a:t>Inflections </a:t>
            </a:r>
          </a:p>
          <a:p>
            <a:r>
              <a:rPr lang="en-US" sz="1400" dirty="0">
                <a:solidFill>
                  <a:schemeClr val="bg2">
                    <a:lumMod val="75000"/>
                  </a:schemeClr>
                </a:solidFill>
              </a:rPr>
              <a:t>(Reflections on Land)</a:t>
            </a:r>
          </a:p>
          <a:p>
            <a:endParaRPr lang="en-US" sz="1400" dirty="0">
              <a:solidFill>
                <a:schemeClr val="bg2">
                  <a:lumMod val="75000"/>
                </a:schemeClr>
              </a:solidFill>
            </a:endParaRPr>
          </a:p>
          <a:p>
            <a:r>
              <a:rPr lang="en-US" sz="1400" dirty="0">
                <a:solidFill>
                  <a:schemeClr val="bg2">
                    <a:lumMod val="75000"/>
                  </a:schemeClr>
                </a:solidFill>
              </a:rPr>
              <a:t>2020-21</a:t>
            </a:r>
          </a:p>
          <a:p>
            <a:endParaRPr lang="en-US" sz="1400" dirty="0">
              <a:solidFill>
                <a:schemeClr val="bg2">
                  <a:lumMod val="75000"/>
                </a:schemeClr>
              </a:solidFill>
            </a:endParaRPr>
          </a:p>
          <a:p>
            <a:r>
              <a:rPr lang="en-IN" sz="1400" dirty="0">
                <a:solidFill>
                  <a:schemeClr val="bg2">
                    <a:lumMod val="75000"/>
                  </a:schemeClr>
                </a:solidFill>
              </a:rPr>
              <a:t>Graphite and natural pigments on acid free paper </a:t>
            </a:r>
            <a:endParaRPr lang="en-US" sz="1400" dirty="0">
              <a:solidFill>
                <a:schemeClr val="bg2">
                  <a:lumMod val="75000"/>
                </a:schemeClr>
              </a:solidFill>
            </a:endParaRPr>
          </a:p>
          <a:p>
            <a:endParaRPr lang="en-US" sz="1400" dirty="0">
              <a:solidFill>
                <a:schemeClr val="bg2">
                  <a:lumMod val="75000"/>
                </a:schemeClr>
              </a:solidFill>
            </a:endParaRPr>
          </a:p>
          <a:p>
            <a:r>
              <a:rPr lang="en-US" sz="1400" dirty="0">
                <a:solidFill>
                  <a:schemeClr val="bg2">
                    <a:lumMod val="75000"/>
                  </a:schemeClr>
                </a:solidFill>
              </a:rPr>
              <a:t> </a:t>
            </a:r>
            <a:r>
              <a:rPr lang="en-IN" sz="1400" dirty="0">
                <a:solidFill>
                  <a:schemeClr val="bg2">
                    <a:lumMod val="75000"/>
                  </a:schemeClr>
                </a:solidFill>
              </a:rPr>
              <a:t>29.7 x 42 cm </a:t>
            </a:r>
            <a:endParaRPr lang="en-US" sz="1400" dirty="0">
              <a:solidFill>
                <a:schemeClr val="bg2">
                  <a:lumMod val="75000"/>
                </a:schemeClr>
              </a:solidFill>
            </a:endParaRPr>
          </a:p>
        </p:txBody>
      </p:sp>
      <p:pic>
        <p:nvPicPr>
          <p:cNvPr id="5" name="Picture 4">
            <a:extLst>
              <a:ext uri="{FF2B5EF4-FFF2-40B4-BE49-F238E27FC236}">
                <a16:creationId xmlns:a16="http://schemas.microsoft.com/office/drawing/2014/main" id="{7EB13BBC-C067-B141-917F-7C5A066EE9E9}"/>
              </a:ext>
            </a:extLst>
          </p:cNvPr>
          <p:cNvPicPr>
            <a:picLocks noChangeAspect="1"/>
          </p:cNvPicPr>
          <p:nvPr/>
        </p:nvPicPr>
        <p:blipFill>
          <a:blip r:embed="rId3" cstate="email">
            <a:alphaModFix amt="50000"/>
            <a:extLst>
              <a:ext uri="{28A0092B-C50C-407E-A947-70E740481C1C}">
                <a14:useLocalDpi xmlns:a14="http://schemas.microsoft.com/office/drawing/2010/main"/>
              </a:ext>
            </a:extLst>
          </a:blip>
          <a:stretch>
            <a:fillRect/>
          </a:stretch>
        </p:blipFill>
        <p:spPr>
          <a:xfrm>
            <a:off x="0" y="0"/>
            <a:ext cx="2296197" cy="3522518"/>
          </a:xfrm>
          <a:prstGeom prst="rect">
            <a:avLst/>
          </a:prstGeom>
        </p:spPr>
      </p:pic>
      <p:sp>
        <p:nvSpPr>
          <p:cNvPr id="6" name="Triangle 5">
            <a:extLst>
              <a:ext uri="{FF2B5EF4-FFF2-40B4-BE49-F238E27FC236}">
                <a16:creationId xmlns:a16="http://schemas.microsoft.com/office/drawing/2014/main" id="{D144779A-5588-B047-84F8-3B71175EE534}"/>
              </a:ext>
            </a:extLst>
          </p:cNvPr>
          <p:cNvSpPr/>
          <p:nvPr/>
        </p:nvSpPr>
        <p:spPr>
          <a:xfrm>
            <a:off x="436418" y="2431474"/>
            <a:ext cx="72736" cy="20781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65802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E06D4D-43E5-F848-B1F3-66652C7A31B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974484" cy="6858000"/>
          </a:xfrm>
          <a:prstGeom prst="rect">
            <a:avLst/>
          </a:prstGeom>
        </p:spPr>
      </p:pic>
      <p:sp>
        <p:nvSpPr>
          <p:cNvPr id="4" name="TextBox 3">
            <a:extLst>
              <a:ext uri="{FF2B5EF4-FFF2-40B4-BE49-F238E27FC236}">
                <a16:creationId xmlns:a16="http://schemas.microsoft.com/office/drawing/2014/main" id="{E67DCDAB-316B-654C-96D3-19F4547CFF13}"/>
              </a:ext>
            </a:extLst>
          </p:cNvPr>
          <p:cNvSpPr txBox="1"/>
          <p:nvPr/>
        </p:nvSpPr>
        <p:spPr>
          <a:xfrm>
            <a:off x="9974484" y="4707082"/>
            <a:ext cx="2110143" cy="2150918"/>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39201215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0000" y="0"/>
            <a:ext cx="4554940" cy="6858000"/>
          </a:xfrm>
          <a:prstGeom prst="rect">
            <a:avLst/>
          </a:prstGeom>
        </p:spPr>
      </p:pic>
      <p:sp>
        <p:nvSpPr>
          <p:cNvPr id="3" name="TextBox 2">
            <a:extLst>
              <a:ext uri="{FF2B5EF4-FFF2-40B4-BE49-F238E27FC236}">
                <a16:creationId xmlns:a16="http://schemas.microsoft.com/office/drawing/2014/main" id="{98A50647-BDD7-8246-8E4E-0619F9BD9260}"/>
              </a:ext>
            </a:extLst>
          </p:cNvPr>
          <p:cNvSpPr txBox="1"/>
          <p:nvPr/>
        </p:nvSpPr>
        <p:spPr>
          <a:xfrm>
            <a:off x="9829800" y="3626426"/>
            <a:ext cx="2265219" cy="3108543"/>
          </a:xfrm>
          <a:prstGeom prst="rect">
            <a:avLst/>
          </a:prstGeom>
          <a:noFill/>
        </p:spPr>
        <p:txBody>
          <a:bodyPr wrap="square" rtlCol="0">
            <a:spAutoFit/>
          </a:bodyPr>
          <a:lstStyle/>
          <a:p>
            <a:r>
              <a:rPr lang="en-US" sz="1400" dirty="0">
                <a:solidFill>
                  <a:schemeClr val="bg2">
                    <a:lumMod val="75000"/>
                  </a:schemeClr>
                </a:solidFill>
              </a:rPr>
              <a:t>Remnants of Someone Dead in the Body of Someone Living </a:t>
            </a:r>
          </a:p>
          <a:p>
            <a:endParaRPr lang="en-US" sz="1400" dirty="0">
              <a:solidFill>
                <a:schemeClr val="bg2">
                  <a:lumMod val="75000"/>
                </a:schemeClr>
              </a:solidFill>
            </a:endParaRPr>
          </a:p>
          <a:p>
            <a:r>
              <a:rPr lang="en-US" sz="1400" dirty="0">
                <a:solidFill>
                  <a:schemeClr val="bg2">
                    <a:lumMod val="75000"/>
                  </a:schemeClr>
                </a:solidFill>
              </a:rPr>
              <a:t>Dimensions: 220cms x 110cms x 30cms, </a:t>
            </a:r>
          </a:p>
          <a:p>
            <a:r>
              <a:rPr lang="en-US" sz="1400" dirty="0">
                <a:solidFill>
                  <a:schemeClr val="bg2">
                    <a:lumMod val="75000"/>
                  </a:schemeClr>
                </a:solidFill>
              </a:rPr>
              <a:t>(bottom variable)</a:t>
            </a:r>
          </a:p>
          <a:p>
            <a:endParaRPr lang="en-GB" sz="1400" dirty="0">
              <a:solidFill>
                <a:schemeClr val="bg2">
                  <a:lumMod val="75000"/>
                </a:schemeClr>
              </a:solidFill>
            </a:endParaRPr>
          </a:p>
          <a:p>
            <a:endParaRPr lang="en-GB" sz="1400" dirty="0">
              <a:solidFill>
                <a:schemeClr val="bg2">
                  <a:lumMod val="75000"/>
                </a:schemeClr>
              </a:solidFill>
            </a:endParaRPr>
          </a:p>
          <a:p>
            <a:r>
              <a:rPr lang="en-US" sz="1400" dirty="0">
                <a:solidFill>
                  <a:schemeClr val="bg2">
                    <a:lumMod val="75000"/>
                  </a:schemeClr>
                </a:solidFill>
              </a:rPr>
              <a:t>Year: 2018</a:t>
            </a:r>
          </a:p>
          <a:p>
            <a:endParaRPr lang="en-GB" sz="1400" dirty="0">
              <a:solidFill>
                <a:schemeClr val="bg2">
                  <a:lumMod val="75000"/>
                </a:schemeClr>
              </a:solidFill>
            </a:endParaRPr>
          </a:p>
          <a:p>
            <a:r>
              <a:rPr lang="en-US" sz="1400" dirty="0">
                <a:solidFill>
                  <a:schemeClr val="bg2">
                    <a:lumMod val="75000"/>
                  </a:schemeClr>
                </a:solidFill>
              </a:rPr>
              <a:t>Organza and blended cotton fabric, </a:t>
            </a:r>
          </a:p>
          <a:p>
            <a:r>
              <a:rPr lang="en-US" sz="1400" dirty="0">
                <a:solidFill>
                  <a:schemeClr val="bg2">
                    <a:lumMod val="75000"/>
                  </a:schemeClr>
                </a:solidFill>
              </a:rPr>
              <a:t>tea stains</a:t>
            </a:r>
          </a:p>
        </p:txBody>
      </p:sp>
    </p:spTree>
    <p:extLst>
      <p:ext uri="{BB962C8B-B14F-4D97-AF65-F5344CB8AC3E}">
        <p14:creationId xmlns:p14="http://schemas.microsoft.com/office/powerpoint/2010/main" val="37970725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095144-5AF6-A648-AB6F-01E674F1314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72051" y="0"/>
            <a:ext cx="4847897" cy="6858000"/>
          </a:xfrm>
          <a:prstGeom prst="rect">
            <a:avLst/>
          </a:prstGeom>
        </p:spPr>
      </p:pic>
      <p:sp>
        <p:nvSpPr>
          <p:cNvPr id="4" name="TextBox 3">
            <a:extLst>
              <a:ext uri="{FF2B5EF4-FFF2-40B4-BE49-F238E27FC236}">
                <a16:creationId xmlns:a16="http://schemas.microsoft.com/office/drawing/2014/main" id="{E7ED4058-77C6-9942-A8E6-172A5A853BA2}"/>
              </a:ext>
            </a:extLst>
          </p:cNvPr>
          <p:cNvSpPr txBox="1"/>
          <p:nvPr/>
        </p:nvSpPr>
        <p:spPr>
          <a:xfrm>
            <a:off x="9559636" y="4530436"/>
            <a:ext cx="2379519" cy="2246769"/>
          </a:xfrm>
          <a:prstGeom prst="rect">
            <a:avLst/>
          </a:prstGeom>
          <a:noFill/>
        </p:spPr>
        <p:txBody>
          <a:bodyPr wrap="square" rtlCol="0">
            <a:spAutoFit/>
          </a:bodyPr>
          <a:lstStyle/>
          <a:p>
            <a:r>
              <a:rPr lang="en-US" sz="1400" dirty="0">
                <a:solidFill>
                  <a:schemeClr val="bg2">
                    <a:lumMod val="75000"/>
                  </a:schemeClr>
                </a:solidFill>
              </a:rPr>
              <a:t>Inflections </a:t>
            </a:r>
          </a:p>
          <a:p>
            <a:r>
              <a:rPr lang="en-US" sz="1400" dirty="0">
                <a:solidFill>
                  <a:schemeClr val="bg2">
                    <a:lumMod val="75000"/>
                  </a:schemeClr>
                </a:solidFill>
              </a:rPr>
              <a:t>(Reflections on Land)</a:t>
            </a:r>
          </a:p>
          <a:p>
            <a:endParaRPr lang="en-US" sz="1400" dirty="0">
              <a:solidFill>
                <a:schemeClr val="bg2">
                  <a:lumMod val="75000"/>
                </a:schemeClr>
              </a:solidFill>
            </a:endParaRPr>
          </a:p>
          <a:p>
            <a:r>
              <a:rPr lang="en-US" sz="1400" dirty="0">
                <a:solidFill>
                  <a:schemeClr val="bg2">
                    <a:lumMod val="75000"/>
                  </a:schemeClr>
                </a:solidFill>
              </a:rPr>
              <a:t>2020-21</a:t>
            </a:r>
          </a:p>
          <a:p>
            <a:endParaRPr lang="en-US" sz="1400" dirty="0">
              <a:solidFill>
                <a:schemeClr val="bg2">
                  <a:lumMod val="75000"/>
                </a:schemeClr>
              </a:solidFill>
            </a:endParaRPr>
          </a:p>
          <a:p>
            <a:r>
              <a:rPr lang="en-IN" sz="1400" dirty="0">
                <a:solidFill>
                  <a:schemeClr val="bg2">
                    <a:lumMod val="75000"/>
                  </a:schemeClr>
                </a:solidFill>
              </a:rPr>
              <a:t>Graphite and natural pigments on acid free paper </a:t>
            </a:r>
            <a:endParaRPr lang="en-US" sz="1400" dirty="0">
              <a:solidFill>
                <a:schemeClr val="bg2">
                  <a:lumMod val="75000"/>
                </a:schemeClr>
              </a:solidFill>
            </a:endParaRPr>
          </a:p>
          <a:p>
            <a:endParaRPr lang="en-US" sz="1400" dirty="0">
              <a:solidFill>
                <a:schemeClr val="bg2">
                  <a:lumMod val="75000"/>
                </a:schemeClr>
              </a:solidFill>
            </a:endParaRPr>
          </a:p>
          <a:p>
            <a:r>
              <a:rPr lang="en-US" sz="1400" dirty="0">
                <a:solidFill>
                  <a:schemeClr val="bg2">
                    <a:lumMod val="75000"/>
                  </a:schemeClr>
                </a:solidFill>
              </a:rPr>
              <a:t> </a:t>
            </a:r>
            <a:r>
              <a:rPr lang="en-IN" sz="1400" dirty="0">
                <a:solidFill>
                  <a:schemeClr val="bg2">
                    <a:lumMod val="75000"/>
                  </a:schemeClr>
                </a:solidFill>
              </a:rPr>
              <a:t>29.7 x 42 cm </a:t>
            </a:r>
            <a:endParaRPr lang="en-US" sz="1400" dirty="0">
              <a:solidFill>
                <a:schemeClr val="bg2">
                  <a:lumMod val="75000"/>
                </a:schemeClr>
              </a:solidFill>
            </a:endParaRPr>
          </a:p>
          <a:p>
            <a:endParaRPr lang="en-US" sz="1400" dirty="0"/>
          </a:p>
        </p:txBody>
      </p:sp>
    </p:spTree>
    <p:extLst>
      <p:ext uri="{BB962C8B-B14F-4D97-AF65-F5344CB8AC3E}">
        <p14:creationId xmlns:p14="http://schemas.microsoft.com/office/powerpoint/2010/main" val="15917709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AA1A4F-1917-C84B-A2F7-A11DEBCFDB3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86718" y="0"/>
            <a:ext cx="9210745" cy="6858000"/>
          </a:xfrm>
          <a:prstGeom prst="rect">
            <a:avLst/>
          </a:prstGeom>
        </p:spPr>
      </p:pic>
    </p:spTree>
    <p:extLst>
      <p:ext uri="{BB962C8B-B14F-4D97-AF65-F5344CB8AC3E}">
        <p14:creationId xmlns:p14="http://schemas.microsoft.com/office/powerpoint/2010/main" val="38599104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5CDA16-B925-1C41-857D-4B4DCEEEC7B2}"/>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colorTemperature colorTemp="5900"/>
                    </a14:imgEffect>
                    <a14:imgEffect>
                      <a14:saturation sat="66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1287179" y="4370"/>
            <a:ext cx="9405067" cy="6853630"/>
          </a:xfrm>
          <a:prstGeom prst="rect">
            <a:avLst/>
          </a:prstGeom>
        </p:spPr>
      </p:pic>
    </p:spTree>
    <p:extLst>
      <p:ext uri="{BB962C8B-B14F-4D97-AF65-F5344CB8AC3E}">
        <p14:creationId xmlns:p14="http://schemas.microsoft.com/office/powerpoint/2010/main" val="2949221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835760-B821-4943-B821-E54789121F2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95220" y="0"/>
            <a:ext cx="5066377" cy="6858000"/>
          </a:xfrm>
          <a:prstGeom prst="rect">
            <a:avLst/>
          </a:prstGeom>
        </p:spPr>
      </p:pic>
      <p:sp>
        <p:nvSpPr>
          <p:cNvPr id="4" name="TextBox 3">
            <a:extLst>
              <a:ext uri="{FF2B5EF4-FFF2-40B4-BE49-F238E27FC236}">
                <a16:creationId xmlns:a16="http://schemas.microsoft.com/office/drawing/2014/main" id="{00E58408-8A6C-AB4F-8BFB-8B0EFFDEDD25}"/>
              </a:ext>
            </a:extLst>
          </p:cNvPr>
          <p:cNvSpPr txBox="1"/>
          <p:nvPr/>
        </p:nvSpPr>
        <p:spPr>
          <a:xfrm>
            <a:off x="9604663" y="4611231"/>
            <a:ext cx="2587337" cy="2246769"/>
          </a:xfrm>
          <a:prstGeom prst="rect">
            <a:avLst/>
          </a:prstGeom>
          <a:noFill/>
        </p:spPr>
        <p:txBody>
          <a:bodyPr wrap="square" rtlCol="0">
            <a:spAutoFit/>
          </a:bodyPr>
          <a:lstStyle/>
          <a:p>
            <a:r>
              <a:rPr lang="en-US" sz="1400" dirty="0">
                <a:solidFill>
                  <a:schemeClr val="bg2">
                    <a:lumMod val="75000"/>
                  </a:schemeClr>
                </a:solidFill>
              </a:rPr>
              <a:t>Inflections </a:t>
            </a:r>
          </a:p>
          <a:p>
            <a:r>
              <a:rPr lang="en-US" sz="1400" dirty="0">
                <a:solidFill>
                  <a:schemeClr val="bg2">
                    <a:lumMod val="75000"/>
                  </a:schemeClr>
                </a:solidFill>
              </a:rPr>
              <a:t>(Reflections on Land)</a:t>
            </a:r>
          </a:p>
          <a:p>
            <a:endParaRPr lang="en-US" sz="1400" dirty="0">
              <a:solidFill>
                <a:schemeClr val="bg2">
                  <a:lumMod val="75000"/>
                </a:schemeClr>
              </a:solidFill>
            </a:endParaRPr>
          </a:p>
          <a:p>
            <a:r>
              <a:rPr lang="en-US" sz="1400" dirty="0">
                <a:solidFill>
                  <a:schemeClr val="bg2">
                    <a:lumMod val="75000"/>
                  </a:schemeClr>
                </a:solidFill>
              </a:rPr>
              <a:t>2020-21</a:t>
            </a:r>
          </a:p>
          <a:p>
            <a:endParaRPr lang="en-US" sz="1400" dirty="0">
              <a:solidFill>
                <a:schemeClr val="bg2">
                  <a:lumMod val="75000"/>
                </a:schemeClr>
              </a:solidFill>
            </a:endParaRPr>
          </a:p>
          <a:p>
            <a:r>
              <a:rPr lang="en-IN" sz="1400" dirty="0">
                <a:solidFill>
                  <a:schemeClr val="bg2">
                    <a:lumMod val="75000"/>
                  </a:schemeClr>
                </a:solidFill>
              </a:rPr>
              <a:t>Graphite and natural pigments on acid free paper </a:t>
            </a:r>
            <a:endParaRPr lang="en-US" sz="1400" dirty="0">
              <a:solidFill>
                <a:schemeClr val="bg2">
                  <a:lumMod val="75000"/>
                </a:schemeClr>
              </a:solidFill>
            </a:endParaRPr>
          </a:p>
          <a:p>
            <a:endParaRPr lang="en-US" sz="1400" dirty="0">
              <a:solidFill>
                <a:schemeClr val="bg2">
                  <a:lumMod val="75000"/>
                </a:schemeClr>
              </a:solidFill>
            </a:endParaRPr>
          </a:p>
          <a:p>
            <a:r>
              <a:rPr lang="en-US" sz="1400" dirty="0">
                <a:solidFill>
                  <a:schemeClr val="bg2">
                    <a:lumMod val="75000"/>
                  </a:schemeClr>
                </a:solidFill>
              </a:rPr>
              <a:t> </a:t>
            </a:r>
            <a:r>
              <a:rPr lang="en-IN" sz="1400" dirty="0">
                <a:solidFill>
                  <a:schemeClr val="bg2">
                    <a:lumMod val="75000"/>
                  </a:schemeClr>
                </a:solidFill>
              </a:rPr>
              <a:t>29.7 x 42 cm </a:t>
            </a:r>
            <a:endParaRPr lang="en-US" sz="1400" dirty="0">
              <a:solidFill>
                <a:schemeClr val="bg2">
                  <a:lumMod val="75000"/>
                </a:schemeClr>
              </a:solidFill>
            </a:endParaRPr>
          </a:p>
          <a:p>
            <a:endParaRPr lang="en-US" sz="1400" dirty="0"/>
          </a:p>
        </p:txBody>
      </p:sp>
    </p:spTree>
    <p:extLst>
      <p:ext uri="{BB962C8B-B14F-4D97-AF65-F5344CB8AC3E}">
        <p14:creationId xmlns:p14="http://schemas.microsoft.com/office/powerpoint/2010/main" val="37835803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DC458D-9A7C-A04B-823E-B778FD1335D8}"/>
              </a:ext>
            </a:extLst>
          </p:cNvPr>
          <p:cNvPicPr>
            <a:picLocks noChangeAspect="1"/>
          </p:cNvPicPr>
          <p:nvPr/>
        </p:nvPicPr>
        <p:blipFill>
          <a:blip r:embed="rId2" cstate="email">
            <a:alphaModFix amt="50000"/>
            <a:extLst>
              <a:ext uri="{28A0092B-C50C-407E-A947-70E740481C1C}">
                <a14:useLocalDpi xmlns:a14="http://schemas.microsoft.com/office/drawing/2010/main"/>
              </a:ext>
            </a:extLst>
          </a:blip>
          <a:stretch>
            <a:fillRect/>
          </a:stretch>
        </p:blipFill>
        <p:spPr>
          <a:xfrm>
            <a:off x="9895803" y="0"/>
            <a:ext cx="2296197" cy="3522518"/>
          </a:xfrm>
          <a:prstGeom prst="rect">
            <a:avLst/>
          </a:prstGeom>
        </p:spPr>
      </p:pic>
      <p:sp>
        <p:nvSpPr>
          <p:cNvPr id="3" name="Triangle 2">
            <a:extLst>
              <a:ext uri="{FF2B5EF4-FFF2-40B4-BE49-F238E27FC236}">
                <a16:creationId xmlns:a16="http://schemas.microsoft.com/office/drawing/2014/main" id="{70BB3782-2D83-8A48-84CC-F41228806F32}"/>
              </a:ext>
            </a:extLst>
          </p:cNvPr>
          <p:cNvSpPr/>
          <p:nvPr/>
        </p:nvSpPr>
        <p:spPr>
          <a:xfrm>
            <a:off x="11430001" y="2192482"/>
            <a:ext cx="93518" cy="15586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2A9B43C-D603-214A-A0AC-B2B9BBABD0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3182" y="0"/>
            <a:ext cx="9144000" cy="6858000"/>
          </a:xfrm>
          <a:prstGeom prst="rect">
            <a:avLst/>
          </a:prstGeom>
        </p:spPr>
      </p:pic>
      <p:sp>
        <p:nvSpPr>
          <p:cNvPr id="6" name="TextBox 5">
            <a:extLst>
              <a:ext uri="{FF2B5EF4-FFF2-40B4-BE49-F238E27FC236}">
                <a16:creationId xmlns:a16="http://schemas.microsoft.com/office/drawing/2014/main" id="{B4061A1F-DA45-ED40-9BF3-6E5E49C7D9BB}"/>
              </a:ext>
            </a:extLst>
          </p:cNvPr>
          <p:cNvSpPr txBox="1"/>
          <p:nvPr/>
        </p:nvSpPr>
        <p:spPr>
          <a:xfrm>
            <a:off x="9957955" y="4540828"/>
            <a:ext cx="2234045" cy="2462213"/>
          </a:xfrm>
          <a:prstGeom prst="rect">
            <a:avLst/>
          </a:prstGeom>
          <a:noFill/>
        </p:spPr>
        <p:txBody>
          <a:bodyPr wrap="square" rtlCol="0">
            <a:spAutoFit/>
          </a:bodyPr>
          <a:lstStyle/>
          <a:p>
            <a:r>
              <a:rPr lang="en-US" sz="1400" dirty="0">
                <a:solidFill>
                  <a:schemeClr val="bg2">
                    <a:lumMod val="75000"/>
                  </a:schemeClr>
                </a:solidFill>
              </a:rPr>
              <a:t>Improvising Fragility</a:t>
            </a:r>
          </a:p>
          <a:p>
            <a:endParaRPr lang="en-US" sz="1400" dirty="0">
              <a:solidFill>
                <a:schemeClr val="bg2">
                  <a:lumMod val="75000"/>
                </a:schemeClr>
              </a:solidFill>
            </a:endParaRPr>
          </a:p>
          <a:p>
            <a:r>
              <a:rPr lang="en-US" sz="1400" dirty="0">
                <a:solidFill>
                  <a:schemeClr val="bg2">
                    <a:lumMod val="75000"/>
                  </a:schemeClr>
                </a:solidFill>
              </a:rPr>
              <a:t>Copper, velvet, jute, iron hammer head. </a:t>
            </a:r>
          </a:p>
          <a:p>
            <a:endParaRPr lang="en-US" sz="1400" dirty="0">
              <a:solidFill>
                <a:schemeClr val="bg2">
                  <a:lumMod val="75000"/>
                </a:schemeClr>
              </a:solidFill>
            </a:endParaRPr>
          </a:p>
          <a:p>
            <a:r>
              <a:rPr lang="en-US" sz="1400" dirty="0">
                <a:solidFill>
                  <a:schemeClr val="bg2">
                    <a:lumMod val="75000"/>
                  </a:schemeClr>
                </a:solidFill>
              </a:rPr>
              <a:t>Variable dimensions when installed </a:t>
            </a:r>
          </a:p>
          <a:p>
            <a:r>
              <a:rPr lang="en-US" sz="1400" dirty="0">
                <a:solidFill>
                  <a:schemeClr val="bg2">
                    <a:lumMod val="75000"/>
                  </a:schemeClr>
                </a:solidFill>
              </a:rPr>
              <a:t>(approximate span: 200cms)</a:t>
            </a:r>
          </a:p>
          <a:p>
            <a:endParaRPr lang="en-US" sz="1400" dirty="0">
              <a:solidFill>
                <a:schemeClr val="bg2">
                  <a:lumMod val="75000"/>
                </a:schemeClr>
              </a:solidFill>
            </a:endParaRPr>
          </a:p>
          <a:p>
            <a:r>
              <a:rPr lang="en-US" sz="1400" dirty="0">
                <a:solidFill>
                  <a:schemeClr val="bg2">
                    <a:lumMod val="75000"/>
                  </a:schemeClr>
                </a:solidFill>
              </a:rPr>
              <a:t>2021 </a:t>
            </a:r>
          </a:p>
          <a:p>
            <a:r>
              <a:rPr lang="en-US" sz="1400" dirty="0">
                <a:solidFill>
                  <a:schemeClr val="bg2">
                    <a:lumMod val="75000"/>
                  </a:schemeClr>
                </a:solidFill>
              </a:rPr>
              <a:t> </a:t>
            </a:r>
          </a:p>
        </p:txBody>
      </p:sp>
    </p:spTree>
    <p:extLst>
      <p:ext uri="{BB962C8B-B14F-4D97-AF65-F5344CB8AC3E}">
        <p14:creationId xmlns:p14="http://schemas.microsoft.com/office/powerpoint/2010/main" val="9593981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39488D-43B2-284F-8A88-3FBDC4F00FE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71895" y="0"/>
            <a:ext cx="5704609" cy="6858000"/>
          </a:xfrm>
          <a:prstGeom prst="rect">
            <a:avLst/>
          </a:prstGeom>
        </p:spPr>
      </p:pic>
      <p:sp>
        <p:nvSpPr>
          <p:cNvPr id="4" name="TextBox 3">
            <a:extLst>
              <a:ext uri="{FF2B5EF4-FFF2-40B4-BE49-F238E27FC236}">
                <a16:creationId xmlns:a16="http://schemas.microsoft.com/office/drawing/2014/main" id="{2EDC1957-DBD2-3D46-BD2F-990FC7D2A309}"/>
              </a:ext>
            </a:extLst>
          </p:cNvPr>
          <p:cNvSpPr txBox="1"/>
          <p:nvPr/>
        </p:nvSpPr>
        <p:spPr>
          <a:xfrm>
            <a:off x="9957955" y="4494166"/>
            <a:ext cx="2234045" cy="2462213"/>
          </a:xfrm>
          <a:prstGeom prst="rect">
            <a:avLst/>
          </a:prstGeom>
          <a:noFill/>
        </p:spPr>
        <p:txBody>
          <a:bodyPr wrap="square" rtlCol="0">
            <a:spAutoFit/>
          </a:bodyPr>
          <a:lstStyle/>
          <a:p>
            <a:r>
              <a:rPr lang="en-US" sz="1400" dirty="0">
                <a:solidFill>
                  <a:schemeClr val="bg2">
                    <a:lumMod val="75000"/>
                  </a:schemeClr>
                </a:solidFill>
              </a:rPr>
              <a:t>Improvising Fragility</a:t>
            </a:r>
          </a:p>
          <a:p>
            <a:endParaRPr lang="en-US" sz="1400" dirty="0">
              <a:solidFill>
                <a:schemeClr val="bg2">
                  <a:lumMod val="75000"/>
                </a:schemeClr>
              </a:solidFill>
            </a:endParaRPr>
          </a:p>
          <a:p>
            <a:r>
              <a:rPr lang="en-US" sz="1400" dirty="0">
                <a:solidFill>
                  <a:schemeClr val="bg2">
                    <a:lumMod val="75000"/>
                  </a:schemeClr>
                </a:solidFill>
              </a:rPr>
              <a:t>Copper, velvet, jute, iron hammer head. </a:t>
            </a:r>
          </a:p>
          <a:p>
            <a:endParaRPr lang="en-US" sz="1400" dirty="0">
              <a:solidFill>
                <a:schemeClr val="bg2">
                  <a:lumMod val="75000"/>
                </a:schemeClr>
              </a:solidFill>
            </a:endParaRPr>
          </a:p>
          <a:p>
            <a:r>
              <a:rPr lang="en-US" sz="1400" dirty="0">
                <a:solidFill>
                  <a:schemeClr val="bg2">
                    <a:lumMod val="75000"/>
                  </a:schemeClr>
                </a:solidFill>
              </a:rPr>
              <a:t>Variable dimensions when installed </a:t>
            </a:r>
          </a:p>
          <a:p>
            <a:r>
              <a:rPr lang="en-US" sz="1400" dirty="0">
                <a:solidFill>
                  <a:schemeClr val="bg2">
                    <a:lumMod val="75000"/>
                  </a:schemeClr>
                </a:solidFill>
              </a:rPr>
              <a:t>(approximate span: 200cms)</a:t>
            </a:r>
          </a:p>
          <a:p>
            <a:endParaRPr lang="en-US" sz="1400" dirty="0">
              <a:solidFill>
                <a:schemeClr val="bg2">
                  <a:lumMod val="75000"/>
                </a:schemeClr>
              </a:solidFill>
            </a:endParaRPr>
          </a:p>
          <a:p>
            <a:r>
              <a:rPr lang="en-US" sz="1400" dirty="0">
                <a:solidFill>
                  <a:schemeClr val="bg2">
                    <a:lumMod val="75000"/>
                  </a:schemeClr>
                </a:solidFill>
              </a:rPr>
              <a:t>2021 </a:t>
            </a:r>
          </a:p>
          <a:p>
            <a:r>
              <a:rPr lang="en-US" sz="1400" dirty="0">
                <a:solidFill>
                  <a:schemeClr val="bg2">
                    <a:lumMod val="75000"/>
                  </a:schemeClr>
                </a:solidFill>
              </a:rPr>
              <a:t> </a:t>
            </a:r>
          </a:p>
        </p:txBody>
      </p:sp>
    </p:spTree>
    <p:extLst>
      <p:ext uri="{BB962C8B-B14F-4D97-AF65-F5344CB8AC3E}">
        <p14:creationId xmlns:p14="http://schemas.microsoft.com/office/powerpoint/2010/main" val="30607308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552E37-6A6C-454E-9641-5FCC9C6515C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22606768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44C531-75DD-E149-8E2D-53FC0C3B0547}"/>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768927" y="0"/>
            <a:ext cx="7239000" cy="6858000"/>
          </a:xfrm>
          <a:prstGeom prst="rect">
            <a:avLst/>
          </a:prstGeom>
        </p:spPr>
      </p:pic>
      <p:pic>
        <p:nvPicPr>
          <p:cNvPr id="4" name="Picture 3">
            <a:extLst>
              <a:ext uri="{FF2B5EF4-FFF2-40B4-BE49-F238E27FC236}">
                <a16:creationId xmlns:a16="http://schemas.microsoft.com/office/drawing/2014/main" id="{DF0FC0B2-EF96-AA4F-B13F-2D62659A9C4F}"/>
              </a:ext>
            </a:extLst>
          </p:cNvPr>
          <p:cNvPicPr>
            <a:picLocks noChangeAspect="1"/>
          </p:cNvPicPr>
          <p:nvPr/>
        </p:nvPicPr>
        <p:blipFill>
          <a:blip r:embed="rId4" cstate="email">
            <a:alphaModFix amt="50000"/>
            <a:extLst>
              <a:ext uri="{28A0092B-C50C-407E-A947-70E740481C1C}">
                <a14:useLocalDpi xmlns:a14="http://schemas.microsoft.com/office/drawing/2010/main"/>
              </a:ext>
            </a:extLst>
          </a:blip>
          <a:stretch>
            <a:fillRect/>
          </a:stretch>
        </p:blipFill>
        <p:spPr>
          <a:xfrm>
            <a:off x="9895803" y="0"/>
            <a:ext cx="2296197" cy="3522518"/>
          </a:xfrm>
          <a:prstGeom prst="rect">
            <a:avLst/>
          </a:prstGeom>
        </p:spPr>
      </p:pic>
      <p:sp>
        <p:nvSpPr>
          <p:cNvPr id="5" name="Triangle 4">
            <a:extLst>
              <a:ext uri="{FF2B5EF4-FFF2-40B4-BE49-F238E27FC236}">
                <a16:creationId xmlns:a16="http://schemas.microsoft.com/office/drawing/2014/main" id="{AF535776-D060-DA48-BE07-1A2F705B190A}"/>
              </a:ext>
            </a:extLst>
          </p:cNvPr>
          <p:cNvSpPr/>
          <p:nvPr/>
        </p:nvSpPr>
        <p:spPr>
          <a:xfrm>
            <a:off x="10900064" y="1444336"/>
            <a:ext cx="62345" cy="14547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E8CC568-A502-AF4F-A699-C1145F09DB35}"/>
              </a:ext>
            </a:extLst>
          </p:cNvPr>
          <p:cNvSpPr txBox="1"/>
          <p:nvPr/>
        </p:nvSpPr>
        <p:spPr>
          <a:xfrm>
            <a:off x="9407237" y="4353790"/>
            <a:ext cx="2597727" cy="2677656"/>
          </a:xfrm>
          <a:prstGeom prst="rect">
            <a:avLst/>
          </a:prstGeom>
          <a:noFill/>
        </p:spPr>
        <p:txBody>
          <a:bodyPr wrap="square" rtlCol="0">
            <a:spAutoFit/>
          </a:bodyPr>
          <a:lstStyle/>
          <a:p>
            <a:r>
              <a:rPr lang="en-US" sz="1400" dirty="0">
                <a:solidFill>
                  <a:schemeClr val="bg2">
                    <a:lumMod val="75000"/>
                  </a:schemeClr>
                </a:solidFill>
              </a:rPr>
              <a:t>Looming Silence</a:t>
            </a:r>
          </a:p>
          <a:p>
            <a:endParaRPr lang="en-US" sz="1400" dirty="0">
              <a:solidFill>
                <a:schemeClr val="bg2">
                  <a:lumMod val="75000"/>
                </a:schemeClr>
              </a:solidFill>
            </a:endParaRPr>
          </a:p>
          <a:p>
            <a:r>
              <a:rPr lang="en-US" sz="1400" dirty="0">
                <a:solidFill>
                  <a:schemeClr val="bg2">
                    <a:lumMod val="75000"/>
                  </a:schemeClr>
                </a:solidFill>
              </a:rPr>
              <a:t>Copper wires, coir rope, iron hammer head, velvet fabric. </a:t>
            </a:r>
          </a:p>
          <a:p>
            <a:endParaRPr lang="en-US" sz="1400" dirty="0">
              <a:solidFill>
                <a:schemeClr val="bg2">
                  <a:lumMod val="75000"/>
                </a:schemeClr>
              </a:solidFill>
            </a:endParaRPr>
          </a:p>
          <a:p>
            <a:r>
              <a:rPr lang="en-US" sz="1400" dirty="0">
                <a:solidFill>
                  <a:schemeClr val="bg2">
                    <a:lumMod val="75000"/>
                  </a:schemeClr>
                </a:solidFill>
              </a:rPr>
              <a:t>Variable dimensions when installed  </a:t>
            </a:r>
          </a:p>
          <a:p>
            <a:endParaRPr lang="en-US" sz="1400" dirty="0">
              <a:solidFill>
                <a:schemeClr val="bg2">
                  <a:lumMod val="75000"/>
                </a:schemeClr>
              </a:solidFill>
            </a:endParaRPr>
          </a:p>
          <a:p>
            <a:r>
              <a:rPr lang="en-US" sz="1400" dirty="0">
                <a:solidFill>
                  <a:schemeClr val="bg2">
                    <a:lumMod val="75000"/>
                  </a:schemeClr>
                </a:solidFill>
              </a:rPr>
              <a:t>(Approximate diameter- 250 cm)</a:t>
            </a:r>
          </a:p>
          <a:p>
            <a:endParaRPr lang="en-US" sz="1400" dirty="0">
              <a:solidFill>
                <a:schemeClr val="bg2">
                  <a:lumMod val="75000"/>
                </a:schemeClr>
              </a:solidFill>
            </a:endParaRPr>
          </a:p>
          <a:p>
            <a:r>
              <a:rPr lang="en-US" sz="1400" dirty="0">
                <a:solidFill>
                  <a:schemeClr val="bg2">
                    <a:lumMod val="75000"/>
                  </a:schemeClr>
                </a:solidFill>
              </a:rPr>
              <a:t>2021</a:t>
            </a:r>
          </a:p>
          <a:p>
            <a:endParaRPr lang="en-US" sz="1400" dirty="0">
              <a:solidFill>
                <a:schemeClr val="bg2">
                  <a:lumMod val="75000"/>
                </a:schemeClr>
              </a:solidFill>
            </a:endParaRPr>
          </a:p>
        </p:txBody>
      </p:sp>
    </p:spTree>
    <p:extLst>
      <p:ext uri="{BB962C8B-B14F-4D97-AF65-F5344CB8AC3E}">
        <p14:creationId xmlns:p14="http://schemas.microsoft.com/office/powerpoint/2010/main" val="42698237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18B7D7-4EB7-8E42-ACB3-31A56803AE8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6610"/>
          <a:stretch/>
        </p:blipFill>
        <p:spPr>
          <a:xfrm>
            <a:off x="955963" y="0"/>
            <a:ext cx="7374082" cy="6858000"/>
          </a:xfrm>
          <a:prstGeom prst="rect">
            <a:avLst/>
          </a:prstGeom>
        </p:spPr>
      </p:pic>
      <p:sp>
        <p:nvSpPr>
          <p:cNvPr id="7" name="TextBox 6">
            <a:extLst>
              <a:ext uri="{FF2B5EF4-FFF2-40B4-BE49-F238E27FC236}">
                <a16:creationId xmlns:a16="http://schemas.microsoft.com/office/drawing/2014/main" id="{760E8517-D722-8048-9BFC-95E23BDEB025}"/>
              </a:ext>
            </a:extLst>
          </p:cNvPr>
          <p:cNvSpPr txBox="1"/>
          <p:nvPr/>
        </p:nvSpPr>
        <p:spPr>
          <a:xfrm>
            <a:off x="9594273" y="4320285"/>
            <a:ext cx="2597727" cy="2462213"/>
          </a:xfrm>
          <a:prstGeom prst="rect">
            <a:avLst/>
          </a:prstGeom>
          <a:noFill/>
        </p:spPr>
        <p:txBody>
          <a:bodyPr wrap="square" rtlCol="0">
            <a:spAutoFit/>
          </a:bodyPr>
          <a:lstStyle/>
          <a:p>
            <a:r>
              <a:rPr lang="en-US" sz="1400" dirty="0">
                <a:solidFill>
                  <a:schemeClr val="bg2">
                    <a:lumMod val="75000"/>
                  </a:schemeClr>
                </a:solidFill>
              </a:rPr>
              <a:t>Looming Silence</a:t>
            </a:r>
          </a:p>
          <a:p>
            <a:endParaRPr lang="en-US" sz="1400" dirty="0">
              <a:solidFill>
                <a:schemeClr val="bg2">
                  <a:lumMod val="75000"/>
                </a:schemeClr>
              </a:solidFill>
            </a:endParaRPr>
          </a:p>
          <a:p>
            <a:r>
              <a:rPr lang="en-US" sz="1400" dirty="0">
                <a:solidFill>
                  <a:schemeClr val="bg2">
                    <a:lumMod val="75000"/>
                  </a:schemeClr>
                </a:solidFill>
              </a:rPr>
              <a:t>Copper wires, coir rope, iron hammer head, velvet fabric. </a:t>
            </a:r>
          </a:p>
          <a:p>
            <a:endParaRPr lang="en-US" sz="1400" dirty="0">
              <a:solidFill>
                <a:schemeClr val="bg2">
                  <a:lumMod val="75000"/>
                </a:schemeClr>
              </a:solidFill>
            </a:endParaRPr>
          </a:p>
          <a:p>
            <a:r>
              <a:rPr lang="en-US" sz="1400" dirty="0">
                <a:solidFill>
                  <a:schemeClr val="bg2">
                    <a:lumMod val="75000"/>
                  </a:schemeClr>
                </a:solidFill>
              </a:rPr>
              <a:t>Variable dimensions when installed  </a:t>
            </a:r>
          </a:p>
          <a:p>
            <a:endParaRPr lang="en-US" sz="1400" dirty="0">
              <a:solidFill>
                <a:schemeClr val="bg2">
                  <a:lumMod val="75000"/>
                </a:schemeClr>
              </a:solidFill>
            </a:endParaRPr>
          </a:p>
          <a:p>
            <a:r>
              <a:rPr lang="en-US" sz="1400" dirty="0">
                <a:solidFill>
                  <a:schemeClr val="bg2">
                    <a:lumMod val="75000"/>
                  </a:schemeClr>
                </a:solidFill>
              </a:rPr>
              <a:t>(Approximate diameter- 250 cm)</a:t>
            </a:r>
          </a:p>
          <a:p>
            <a:endParaRPr lang="en-US" sz="1400" dirty="0">
              <a:solidFill>
                <a:schemeClr val="bg2">
                  <a:lumMod val="75000"/>
                </a:schemeClr>
              </a:solidFill>
            </a:endParaRPr>
          </a:p>
          <a:p>
            <a:r>
              <a:rPr lang="en-US" sz="1400" dirty="0">
                <a:solidFill>
                  <a:schemeClr val="bg2">
                    <a:lumMod val="75000"/>
                  </a:schemeClr>
                </a:solidFill>
              </a:rPr>
              <a:t>2021</a:t>
            </a:r>
          </a:p>
        </p:txBody>
      </p:sp>
    </p:spTree>
    <p:extLst>
      <p:ext uri="{BB962C8B-B14F-4D97-AF65-F5344CB8AC3E}">
        <p14:creationId xmlns:p14="http://schemas.microsoft.com/office/powerpoint/2010/main" val="34452371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F71CED-1EA3-E045-8DBC-5EFDD877D12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513727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4438594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4E1713-352A-974C-B095-242B73C2A58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3572" y="0"/>
            <a:ext cx="9144000" cy="6858000"/>
          </a:xfrm>
          <a:prstGeom prst="rect">
            <a:avLst/>
          </a:prstGeom>
        </p:spPr>
      </p:pic>
      <p:pic>
        <p:nvPicPr>
          <p:cNvPr id="4" name="Picture 3">
            <a:extLst>
              <a:ext uri="{FF2B5EF4-FFF2-40B4-BE49-F238E27FC236}">
                <a16:creationId xmlns:a16="http://schemas.microsoft.com/office/drawing/2014/main" id="{C4218FCB-DE63-0D49-B692-EE6A2E7FAB27}"/>
              </a:ext>
            </a:extLst>
          </p:cNvPr>
          <p:cNvPicPr>
            <a:picLocks noChangeAspect="1"/>
          </p:cNvPicPr>
          <p:nvPr/>
        </p:nvPicPr>
        <p:blipFill>
          <a:blip r:embed="rId3" cstate="email">
            <a:alphaModFix amt="50000"/>
            <a:extLst>
              <a:ext uri="{28A0092B-C50C-407E-A947-70E740481C1C}">
                <a14:useLocalDpi xmlns:a14="http://schemas.microsoft.com/office/drawing/2010/main"/>
              </a:ext>
            </a:extLst>
          </a:blip>
          <a:stretch>
            <a:fillRect/>
          </a:stretch>
        </p:blipFill>
        <p:spPr>
          <a:xfrm>
            <a:off x="9895803" y="0"/>
            <a:ext cx="2296197" cy="3522518"/>
          </a:xfrm>
          <a:prstGeom prst="rect">
            <a:avLst/>
          </a:prstGeom>
        </p:spPr>
      </p:pic>
      <p:sp>
        <p:nvSpPr>
          <p:cNvPr id="5" name="Triangle 4">
            <a:extLst>
              <a:ext uri="{FF2B5EF4-FFF2-40B4-BE49-F238E27FC236}">
                <a16:creationId xmlns:a16="http://schemas.microsoft.com/office/drawing/2014/main" id="{E3543316-AD9A-8346-8509-F7494410767A}"/>
              </a:ext>
            </a:extLst>
          </p:cNvPr>
          <p:cNvSpPr/>
          <p:nvPr/>
        </p:nvSpPr>
        <p:spPr>
          <a:xfrm>
            <a:off x="11440391" y="1506682"/>
            <a:ext cx="83127" cy="12469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9D7A633-CC1C-0446-BADC-B495D31CC0EB}"/>
              </a:ext>
            </a:extLst>
          </p:cNvPr>
          <p:cNvSpPr txBox="1"/>
          <p:nvPr/>
        </p:nvSpPr>
        <p:spPr>
          <a:xfrm>
            <a:off x="10245436" y="5029200"/>
            <a:ext cx="1946564" cy="1600438"/>
          </a:xfrm>
          <a:prstGeom prst="rect">
            <a:avLst/>
          </a:prstGeom>
          <a:noFill/>
        </p:spPr>
        <p:txBody>
          <a:bodyPr wrap="square" rtlCol="0">
            <a:spAutoFit/>
          </a:bodyPr>
          <a:lstStyle/>
          <a:p>
            <a:r>
              <a:rPr lang="en-US" sz="1400" dirty="0">
                <a:solidFill>
                  <a:schemeClr val="bg2">
                    <a:lumMod val="75000"/>
                  </a:schemeClr>
                </a:solidFill>
              </a:rPr>
              <a:t>Metamorphosis III</a:t>
            </a:r>
          </a:p>
          <a:p>
            <a:endParaRPr lang="en-US" sz="1400" dirty="0">
              <a:solidFill>
                <a:schemeClr val="bg2">
                  <a:lumMod val="75000"/>
                </a:schemeClr>
              </a:solidFill>
            </a:endParaRPr>
          </a:p>
          <a:p>
            <a:endParaRPr lang="en-US" sz="1400" dirty="0">
              <a:solidFill>
                <a:schemeClr val="bg2">
                  <a:lumMod val="75000"/>
                </a:schemeClr>
              </a:solidFill>
            </a:endParaRPr>
          </a:p>
          <a:p>
            <a:r>
              <a:rPr lang="en-US" sz="1400" dirty="0">
                <a:solidFill>
                  <a:schemeClr val="bg2">
                    <a:lumMod val="75000"/>
                  </a:schemeClr>
                </a:solidFill>
              </a:rPr>
              <a:t>Jute, velvet, farm sickles and cotton</a:t>
            </a:r>
          </a:p>
          <a:p>
            <a:endParaRPr lang="en-US" sz="1400" dirty="0">
              <a:solidFill>
                <a:schemeClr val="bg2">
                  <a:lumMod val="75000"/>
                </a:schemeClr>
              </a:solidFill>
            </a:endParaRPr>
          </a:p>
          <a:p>
            <a:r>
              <a:rPr lang="en-US" sz="1400" dirty="0">
                <a:solidFill>
                  <a:schemeClr val="bg2">
                    <a:lumMod val="75000"/>
                  </a:schemeClr>
                </a:solidFill>
              </a:rPr>
              <a:t>75 x 80 x 65 cm (</a:t>
            </a:r>
            <a:r>
              <a:rPr lang="en-US" sz="1400" dirty="0" err="1">
                <a:solidFill>
                  <a:schemeClr val="bg2">
                    <a:lumMod val="75000"/>
                  </a:schemeClr>
                </a:solidFill>
              </a:rPr>
              <a:t>approx</a:t>
            </a:r>
            <a:r>
              <a:rPr lang="en-US" sz="1400" dirty="0">
                <a:solidFill>
                  <a:schemeClr val="bg2">
                    <a:lumMod val="75000"/>
                  </a:schemeClr>
                </a:solidFill>
              </a:rPr>
              <a:t>)</a:t>
            </a:r>
          </a:p>
        </p:txBody>
      </p:sp>
    </p:spTree>
    <p:extLst>
      <p:ext uri="{BB962C8B-B14F-4D97-AF65-F5344CB8AC3E}">
        <p14:creationId xmlns:p14="http://schemas.microsoft.com/office/powerpoint/2010/main" val="33816638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2B22F0-3F06-5148-AE11-49E4E2EC5CA3}"/>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0488208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E88830-896D-DE4D-B178-98288B85E6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9684479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E63C9D-3912-0244-A888-2FC80438E90A}"/>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p:blipFill>
        <p:spPr>
          <a:xfrm rot="5400000">
            <a:off x="415636" y="1267690"/>
            <a:ext cx="6858000" cy="4322619"/>
          </a:xfrm>
          <a:prstGeom prst="rect">
            <a:avLst/>
          </a:prstGeom>
        </p:spPr>
      </p:pic>
      <p:pic>
        <p:nvPicPr>
          <p:cNvPr id="4" name="Picture 3">
            <a:extLst>
              <a:ext uri="{FF2B5EF4-FFF2-40B4-BE49-F238E27FC236}">
                <a16:creationId xmlns:a16="http://schemas.microsoft.com/office/drawing/2014/main" id="{489FDBE8-EF1F-3941-B504-1B8625B6BC91}"/>
              </a:ext>
            </a:extLst>
          </p:cNvPr>
          <p:cNvPicPr>
            <a:picLocks noChangeAspect="1"/>
          </p:cNvPicPr>
          <p:nvPr/>
        </p:nvPicPr>
        <p:blipFill>
          <a:blip r:embed="rId4" cstate="email">
            <a:alphaModFix amt="50000"/>
            <a:extLst>
              <a:ext uri="{28A0092B-C50C-407E-A947-70E740481C1C}">
                <a14:useLocalDpi xmlns:a14="http://schemas.microsoft.com/office/drawing/2010/main"/>
              </a:ext>
            </a:extLst>
          </a:blip>
          <a:stretch>
            <a:fillRect/>
          </a:stretch>
        </p:blipFill>
        <p:spPr>
          <a:xfrm>
            <a:off x="9895803" y="0"/>
            <a:ext cx="2296197" cy="3522518"/>
          </a:xfrm>
          <a:prstGeom prst="rect">
            <a:avLst/>
          </a:prstGeom>
        </p:spPr>
      </p:pic>
      <p:sp>
        <p:nvSpPr>
          <p:cNvPr id="5" name="Triangle 4">
            <a:extLst>
              <a:ext uri="{FF2B5EF4-FFF2-40B4-BE49-F238E27FC236}">
                <a16:creationId xmlns:a16="http://schemas.microsoft.com/office/drawing/2014/main" id="{B525137D-1007-604D-93AC-F4E7D3A70B42}"/>
              </a:ext>
            </a:extLst>
          </p:cNvPr>
          <p:cNvSpPr/>
          <p:nvPr/>
        </p:nvSpPr>
        <p:spPr>
          <a:xfrm>
            <a:off x="11097491" y="1080655"/>
            <a:ext cx="62345" cy="14547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098805C-4A49-A34B-98FC-A8E99B53DAF3}"/>
              </a:ext>
            </a:extLst>
          </p:cNvPr>
          <p:cNvSpPr txBox="1"/>
          <p:nvPr/>
        </p:nvSpPr>
        <p:spPr>
          <a:xfrm>
            <a:off x="9237518" y="5112327"/>
            <a:ext cx="2826327" cy="1600438"/>
          </a:xfrm>
          <a:prstGeom prst="rect">
            <a:avLst/>
          </a:prstGeom>
          <a:noFill/>
        </p:spPr>
        <p:txBody>
          <a:bodyPr wrap="square" rtlCol="0">
            <a:spAutoFit/>
          </a:bodyPr>
          <a:lstStyle/>
          <a:p>
            <a:r>
              <a:rPr lang="en-US" sz="1400" dirty="0">
                <a:solidFill>
                  <a:schemeClr val="bg2">
                    <a:lumMod val="75000"/>
                  </a:schemeClr>
                </a:solidFill>
              </a:rPr>
              <a:t>Anatomy of </a:t>
            </a:r>
            <a:r>
              <a:rPr lang="en-US" sz="1400" dirty="0" err="1">
                <a:solidFill>
                  <a:schemeClr val="bg2">
                    <a:lumMod val="75000"/>
                  </a:schemeClr>
                </a:solidFill>
              </a:rPr>
              <a:t>Labour</a:t>
            </a:r>
            <a:r>
              <a:rPr lang="en-US" sz="1400" dirty="0">
                <a:solidFill>
                  <a:schemeClr val="bg2">
                    <a:lumMod val="75000"/>
                  </a:schemeClr>
                </a:solidFill>
              </a:rPr>
              <a:t> I</a:t>
            </a:r>
          </a:p>
          <a:p>
            <a:endParaRPr lang="en-US" sz="1400" dirty="0">
              <a:solidFill>
                <a:schemeClr val="bg2">
                  <a:lumMod val="75000"/>
                </a:schemeClr>
              </a:solidFill>
            </a:endParaRPr>
          </a:p>
          <a:p>
            <a:r>
              <a:rPr lang="en-US" sz="1400" dirty="0">
                <a:solidFill>
                  <a:schemeClr val="bg2">
                    <a:lumMod val="75000"/>
                  </a:schemeClr>
                </a:solidFill>
              </a:rPr>
              <a:t>Jute, velvet, acrylic ink, coir rope, iron hook, synthetic poly-fil,  </a:t>
            </a:r>
          </a:p>
          <a:p>
            <a:endParaRPr lang="en-US" sz="1400" dirty="0">
              <a:solidFill>
                <a:schemeClr val="bg2">
                  <a:lumMod val="75000"/>
                </a:schemeClr>
              </a:solidFill>
            </a:endParaRPr>
          </a:p>
          <a:p>
            <a:r>
              <a:rPr lang="en-US" sz="1400" dirty="0">
                <a:solidFill>
                  <a:schemeClr val="bg2">
                    <a:lumMod val="75000"/>
                  </a:schemeClr>
                </a:solidFill>
              </a:rPr>
              <a:t>Varying dimensions when installed </a:t>
            </a:r>
          </a:p>
          <a:p>
            <a:r>
              <a:rPr lang="en-US" sz="1400" dirty="0">
                <a:solidFill>
                  <a:schemeClr val="bg2">
                    <a:lumMod val="75000"/>
                  </a:schemeClr>
                </a:solidFill>
              </a:rPr>
              <a:t>(approx. height : 400 cm)</a:t>
            </a:r>
          </a:p>
        </p:txBody>
      </p:sp>
    </p:spTree>
    <p:extLst>
      <p:ext uri="{BB962C8B-B14F-4D97-AF65-F5344CB8AC3E}">
        <p14:creationId xmlns:p14="http://schemas.microsoft.com/office/powerpoint/2010/main" val="40964013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11C03D-A5BD-C843-A632-68213D337FA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822864" y="0"/>
            <a:ext cx="6840682" cy="6858000"/>
          </a:xfrm>
          <a:prstGeom prst="rect">
            <a:avLst/>
          </a:prstGeom>
        </p:spPr>
      </p:pic>
    </p:spTree>
    <p:extLst>
      <p:ext uri="{BB962C8B-B14F-4D97-AF65-F5344CB8AC3E}">
        <p14:creationId xmlns:p14="http://schemas.microsoft.com/office/powerpoint/2010/main" val="21753899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F52A6D-0FF4-C94F-AAD9-D8624FF65D83}"/>
              </a:ext>
            </a:extLst>
          </p:cNvPr>
          <p:cNvPicPr>
            <a:picLocks noChangeAspect="1"/>
          </p:cNvPicPr>
          <p:nvPr/>
        </p:nvPicPr>
        <p:blipFill>
          <a:blip r:embed="rId2" cstate="email">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40717997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69463" y="441783"/>
            <a:ext cx="7482239" cy="3600986"/>
          </a:xfrm>
          <a:prstGeom prst="rect">
            <a:avLst/>
          </a:prstGeom>
          <a:noFill/>
        </p:spPr>
        <p:txBody>
          <a:bodyPr wrap="square" rtlCol="0">
            <a:spAutoFit/>
          </a:bodyPr>
          <a:lstStyle/>
          <a:p>
            <a:endParaRPr lang="en-IN" dirty="0">
              <a:solidFill>
                <a:schemeClr val="bg1">
                  <a:lumMod val="65000"/>
                </a:schemeClr>
              </a:solidFill>
            </a:endParaRPr>
          </a:p>
          <a:p>
            <a:endParaRPr lang="en-IN" sz="2400" dirty="0">
              <a:solidFill>
                <a:schemeClr val="bg1">
                  <a:lumMod val="65000"/>
                </a:schemeClr>
              </a:solidFill>
            </a:endParaRPr>
          </a:p>
          <a:p>
            <a:r>
              <a:rPr lang="en-IN" sz="2400" b="1" dirty="0">
                <a:solidFill>
                  <a:srgbClr val="C4BD97"/>
                </a:solidFill>
              </a:rPr>
              <a:t>Reinforcements for the Displaced        (I-IX)         </a:t>
            </a:r>
            <a:endParaRPr lang="en-IN" sz="2400" dirty="0">
              <a:solidFill>
                <a:srgbClr val="C4BD97"/>
              </a:solidFill>
            </a:endParaRPr>
          </a:p>
          <a:p>
            <a:endParaRPr lang="en-US" dirty="0">
              <a:solidFill>
                <a:srgbClr val="C4BD97"/>
              </a:solidFill>
            </a:endParaRPr>
          </a:p>
          <a:p>
            <a:endParaRPr lang="en-IN" dirty="0">
              <a:solidFill>
                <a:srgbClr val="C4BD97"/>
              </a:solidFill>
            </a:endParaRPr>
          </a:p>
          <a:p>
            <a:endParaRPr lang="en-IN" dirty="0">
              <a:solidFill>
                <a:srgbClr val="C4BD97"/>
              </a:solidFill>
            </a:endParaRPr>
          </a:p>
          <a:p>
            <a:endParaRPr lang="en-IN" dirty="0">
              <a:solidFill>
                <a:srgbClr val="C4BD97"/>
              </a:solidFill>
            </a:endParaRPr>
          </a:p>
          <a:p>
            <a:r>
              <a:rPr lang="en-IN" dirty="0">
                <a:solidFill>
                  <a:srgbClr val="C4BD97"/>
                </a:solidFill>
              </a:rPr>
              <a:t>2013</a:t>
            </a:r>
          </a:p>
          <a:p>
            <a:endParaRPr lang="en-IN" dirty="0">
              <a:solidFill>
                <a:srgbClr val="948A54"/>
              </a:solidFill>
            </a:endParaRPr>
          </a:p>
          <a:p>
            <a:endParaRPr lang="en-IN" dirty="0">
              <a:solidFill>
                <a:srgbClr val="948A54"/>
              </a:solidFill>
            </a:endParaRPr>
          </a:p>
          <a:p>
            <a:r>
              <a:rPr lang="en-IN" dirty="0">
                <a:solidFill>
                  <a:srgbClr val="948A54"/>
                </a:solidFill>
              </a:rPr>
              <a:t>Authors quoted: Frantz Fanon, Susan Sontag, Adrienne Rich, Adil Jussawalla, Julia Kristeva, Toni Morrison. </a:t>
            </a:r>
            <a:endParaRPr lang="en-US" dirty="0">
              <a:solidFill>
                <a:srgbClr val="948A54"/>
              </a:solidFill>
            </a:endParaRPr>
          </a:p>
        </p:txBody>
      </p:sp>
      <p:sp>
        <p:nvSpPr>
          <p:cNvPr id="3" name="TextBox 2"/>
          <p:cNvSpPr txBox="1"/>
          <p:nvPr/>
        </p:nvSpPr>
        <p:spPr>
          <a:xfrm>
            <a:off x="2269462" y="4859620"/>
            <a:ext cx="7591694" cy="923330"/>
          </a:xfrm>
          <a:prstGeom prst="rect">
            <a:avLst/>
          </a:prstGeom>
          <a:noFill/>
        </p:spPr>
        <p:txBody>
          <a:bodyPr wrap="none" rtlCol="0">
            <a:spAutoFit/>
          </a:bodyPr>
          <a:lstStyle/>
          <a:p>
            <a:r>
              <a:rPr lang="en-IN" dirty="0">
                <a:solidFill>
                  <a:schemeClr val="bg2">
                    <a:lumMod val="75000"/>
                  </a:schemeClr>
                </a:solidFill>
              </a:rPr>
              <a:t>Synged machine embroidered organza, hand embroidered tafetta, safety pins.  </a:t>
            </a:r>
          </a:p>
          <a:p>
            <a:endParaRPr lang="en-IN" dirty="0">
              <a:solidFill>
                <a:schemeClr val="bg2">
                  <a:lumMod val="75000"/>
                </a:schemeClr>
              </a:solidFill>
            </a:endParaRPr>
          </a:p>
          <a:p>
            <a:r>
              <a:rPr lang="en-IN" dirty="0">
                <a:solidFill>
                  <a:schemeClr val="bg2">
                    <a:lumMod val="75000"/>
                  </a:schemeClr>
                </a:solidFill>
              </a:rPr>
              <a:t>Size of each panel: 96” x 60” (approx) </a:t>
            </a:r>
            <a:endParaRPr lang="en-US" dirty="0">
              <a:solidFill>
                <a:schemeClr val="bg2">
                  <a:lumMod val="75000"/>
                </a:schemeClr>
              </a:solidFill>
            </a:endParaRPr>
          </a:p>
        </p:txBody>
      </p:sp>
    </p:spTree>
    <p:extLst>
      <p:ext uri="{BB962C8B-B14F-4D97-AF65-F5344CB8AC3E}">
        <p14:creationId xmlns:p14="http://schemas.microsoft.com/office/powerpoint/2010/main" val="7643224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86036" y="288125"/>
            <a:ext cx="4141968" cy="1200329"/>
          </a:xfrm>
          <a:prstGeom prst="rect">
            <a:avLst/>
          </a:prstGeom>
          <a:noFill/>
        </p:spPr>
        <p:txBody>
          <a:bodyPr wrap="none" rtlCol="0">
            <a:spAutoFit/>
          </a:bodyPr>
          <a:lstStyle/>
          <a:p>
            <a:r>
              <a:rPr lang="en-IN" b="1" dirty="0">
                <a:solidFill>
                  <a:schemeClr val="bg2">
                    <a:lumMod val="75000"/>
                  </a:schemeClr>
                </a:solidFill>
              </a:rPr>
              <a:t>Reinforcements for the Displaced   (i)        </a:t>
            </a:r>
          </a:p>
          <a:p>
            <a:r>
              <a:rPr lang="en-IN" b="1" dirty="0">
                <a:solidFill>
                  <a:schemeClr val="bg2">
                    <a:lumMod val="75000"/>
                  </a:schemeClr>
                </a:solidFill>
              </a:rPr>
              <a:t> 2013</a:t>
            </a:r>
          </a:p>
          <a:p>
            <a:endParaRPr lang="en-US" dirty="0">
              <a:solidFill>
                <a:schemeClr val="bg2">
                  <a:lumMod val="75000"/>
                </a:schemeClr>
              </a:solidFill>
            </a:endParaRPr>
          </a:p>
          <a:p>
            <a:endParaRPr lang="en-US" dirty="0">
              <a:solidFill>
                <a:schemeClr val="bg2">
                  <a:lumMod val="75000"/>
                </a:schemeClr>
              </a:solidFill>
            </a:endParaRPr>
          </a:p>
        </p:txBody>
      </p:sp>
      <p:pic>
        <p:nvPicPr>
          <p:cNvPr id="3" name="Picture 2" descr="IMG_0017.JPG"/>
          <p:cNvPicPr>
            <a:picLocks noChangeAspect="1"/>
          </p:cNvPicPr>
          <p:nvPr/>
        </p:nvPicPr>
        <p:blipFill>
          <a:blip r:embed="rId2" cstate="email">
            <a:alphaModFix amt="82000"/>
            <a:extLst>
              <a:ext uri="{28A0092B-C50C-407E-A947-70E740481C1C}">
                <a14:useLocalDpi xmlns:a14="http://schemas.microsoft.com/office/drawing/2010/main"/>
              </a:ext>
            </a:extLst>
          </a:blip>
          <a:stretch>
            <a:fillRect/>
          </a:stretch>
        </p:blipFill>
        <p:spPr>
          <a:xfrm>
            <a:off x="6707568" y="0"/>
            <a:ext cx="3960432" cy="6858000"/>
          </a:xfrm>
          <a:prstGeom prst="rect">
            <a:avLst/>
          </a:prstGeom>
        </p:spPr>
      </p:pic>
      <p:sp>
        <p:nvSpPr>
          <p:cNvPr id="4" name="TextBox 3"/>
          <p:cNvSpPr txBox="1"/>
          <p:nvPr/>
        </p:nvSpPr>
        <p:spPr>
          <a:xfrm>
            <a:off x="2366098" y="1694683"/>
            <a:ext cx="3754925" cy="3970318"/>
          </a:xfrm>
          <a:prstGeom prst="rect">
            <a:avLst/>
          </a:prstGeom>
          <a:noFill/>
        </p:spPr>
        <p:txBody>
          <a:bodyPr wrap="square" rtlCol="0">
            <a:spAutoFit/>
          </a:bodyPr>
          <a:lstStyle/>
          <a:p>
            <a:r>
              <a:rPr lang="en-US" dirty="0">
                <a:solidFill>
                  <a:schemeClr val="bg2">
                    <a:lumMod val="50000"/>
                  </a:schemeClr>
                </a:solidFill>
              </a:rPr>
              <a:t>“Certain absences are so stressed that they arrest us with their intentionality and purpose, like neighborhoods that are defined by the populations held away from them. Where is the shadow of the presence from which the text has fled? Where does it heighten, where does it dislocate?’’  </a:t>
            </a:r>
          </a:p>
          <a:p>
            <a:endParaRPr lang="en-US" dirty="0">
              <a:solidFill>
                <a:schemeClr val="bg2">
                  <a:lumMod val="50000"/>
                </a:schemeClr>
              </a:solidFill>
            </a:endParaRPr>
          </a:p>
          <a:p>
            <a:endParaRPr lang="en-US" dirty="0">
              <a:solidFill>
                <a:schemeClr val="bg2">
                  <a:lumMod val="50000"/>
                </a:schemeClr>
              </a:solidFill>
            </a:endParaRPr>
          </a:p>
          <a:p>
            <a:endParaRPr lang="en-US" dirty="0">
              <a:solidFill>
                <a:schemeClr val="bg2">
                  <a:lumMod val="50000"/>
                </a:schemeClr>
              </a:solidFill>
            </a:endParaRPr>
          </a:p>
          <a:p>
            <a:r>
              <a:rPr lang="en-US" dirty="0">
                <a:solidFill>
                  <a:schemeClr val="bg2">
                    <a:lumMod val="50000"/>
                  </a:schemeClr>
                </a:solidFill>
              </a:rPr>
              <a:t>Toni Morrison, ‘Unspeakable Things Unspoken’ Michigan quarterly review, Vol-28, No.1, Winter-1989, Page:11-12</a:t>
            </a:r>
          </a:p>
        </p:txBody>
      </p:sp>
      <p:sp>
        <p:nvSpPr>
          <p:cNvPr id="5" name="TextBox 4"/>
          <p:cNvSpPr txBox="1"/>
          <p:nvPr/>
        </p:nvSpPr>
        <p:spPr>
          <a:xfrm>
            <a:off x="2517951" y="5018670"/>
            <a:ext cx="3409802" cy="369332"/>
          </a:xfrm>
          <a:prstGeom prst="rect">
            <a:avLst/>
          </a:prstGeom>
          <a:noFill/>
        </p:spPr>
        <p:txBody>
          <a:bodyPr wrap="square" rtlCol="0">
            <a:spAutoFit/>
          </a:bodyPr>
          <a:lstStyle/>
          <a:p>
            <a:r>
              <a:rPr lang="en-IN" dirty="0">
                <a:solidFill>
                  <a:schemeClr val="bg1">
                    <a:lumMod val="65000"/>
                  </a:schemeClr>
                </a:solidFill>
              </a:rPr>
              <a:t> </a:t>
            </a:r>
            <a:endParaRPr lang="en-US" dirty="0">
              <a:solidFill>
                <a:srgbClr val="A6A6A6"/>
              </a:solidFill>
            </a:endParaRPr>
          </a:p>
        </p:txBody>
      </p:sp>
    </p:spTree>
    <p:extLst>
      <p:ext uri="{BB962C8B-B14F-4D97-AF65-F5344CB8AC3E}">
        <p14:creationId xmlns:p14="http://schemas.microsoft.com/office/powerpoint/2010/main" val="39834672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166.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1740102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56620" y="277926"/>
            <a:ext cx="4250972" cy="646331"/>
          </a:xfrm>
          <a:prstGeom prst="rect">
            <a:avLst/>
          </a:prstGeom>
          <a:noFill/>
        </p:spPr>
        <p:txBody>
          <a:bodyPr wrap="none" rtlCol="0">
            <a:spAutoFit/>
          </a:bodyPr>
          <a:lstStyle/>
          <a:p>
            <a:r>
              <a:rPr lang="en-IN" b="1" dirty="0">
                <a:solidFill>
                  <a:schemeClr val="bg2">
                    <a:lumMod val="75000"/>
                  </a:schemeClr>
                </a:solidFill>
              </a:rPr>
              <a:t>Reinforcements for the Displaced    (ii)        </a:t>
            </a:r>
          </a:p>
          <a:p>
            <a:r>
              <a:rPr lang="en-IN" b="1" dirty="0">
                <a:solidFill>
                  <a:schemeClr val="bg2">
                    <a:lumMod val="75000"/>
                  </a:schemeClr>
                </a:solidFill>
              </a:rPr>
              <a:t>2013</a:t>
            </a:r>
            <a:endParaRPr lang="en-US" dirty="0">
              <a:solidFill>
                <a:schemeClr val="bg2">
                  <a:lumMod val="75000"/>
                </a:schemeClr>
              </a:solidFill>
            </a:endParaRPr>
          </a:p>
        </p:txBody>
      </p:sp>
      <p:sp>
        <p:nvSpPr>
          <p:cNvPr id="4" name="TextBox 3"/>
          <p:cNvSpPr txBox="1"/>
          <p:nvPr/>
        </p:nvSpPr>
        <p:spPr>
          <a:xfrm>
            <a:off x="2020976" y="1684301"/>
            <a:ext cx="4086241" cy="5355313"/>
          </a:xfrm>
          <a:prstGeom prst="rect">
            <a:avLst/>
          </a:prstGeom>
          <a:noFill/>
        </p:spPr>
        <p:txBody>
          <a:bodyPr wrap="square" rtlCol="0">
            <a:spAutoFit/>
          </a:bodyPr>
          <a:lstStyle/>
          <a:p>
            <a:endParaRPr lang="en-US" b="1" dirty="0">
              <a:solidFill>
                <a:srgbClr val="948A54"/>
              </a:solidFill>
            </a:endParaRPr>
          </a:p>
          <a:p>
            <a:endParaRPr lang="en-US" dirty="0">
              <a:solidFill>
                <a:srgbClr val="948A54"/>
              </a:solidFill>
            </a:endParaRPr>
          </a:p>
          <a:p>
            <a:r>
              <a:rPr lang="en-US" dirty="0">
                <a:solidFill>
                  <a:srgbClr val="948A54"/>
                </a:solidFill>
              </a:rPr>
              <a:t>“As soon as I Desire, I am asking to be considered. I am not merely here and now, sealed into thingness. I am for somewhere else and for something else. I demand that notice be taken of my negating activity in so far as I do battle for the creation of a human world of reciprocal recognitions.”</a:t>
            </a:r>
          </a:p>
          <a:p>
            <a:endParaRPr lang="en-US" dirty="0">
              <a:solidFill>
                <a:srgbClr val="948A54"/>
              </a:solidFill>
            </a:endParaRPr>
          </a:p>
          <a:p>
            <a:endParaRPr lang="en-US" dirty="0">
              <a:solidFill>
                <a:srgbClr val="948A54"/>
              </a:solidFill>
            </a:endParaRPr>
          </a:p>
          <a:p>
            <a:endParaRPr lang="en-US" dirty="0">
              <a:solidFill>
                <a:srgbClr val="948A54"/>
              </a:solidFill>
            </a:endParaRPr>
          </a:p>
          <a:p>
            <a:r>
              <a:rPr lang="en-US" dirty="0">
                <a:solidFill>
                  <a:srgbClr val="948A54"/>
                </a:solidFill>
              </a:rPr>
              <a:t> -Frantz Fanon; Black Skin, White Masks.</a:t>
            </a:r>
          </a:p>
          <a:p>
            <a:endParaRPr lang="en-US" dirty="0">
              <a:solidFill>
                <a:srgbClr val="948A54"/>
              </a:solidFill>
            </a:endParaRPr>
          </a:p>
          <a:p>
            <a:endParaRPr lang="en-US" dirty="0">
              <a:solidFill>
                <a:srgbClr val="948A54"/>
              </a:solidFill>
            </a:endParaRPr>
          </a:p>
          <a:p>
            <a:endParaRPr lang="en-US" dirty="0">
              <a:solidFill>
                <a:srgbClr val="948A54"/>
              </a:solidFill>
            </a:endParaRPr>
          </a:p>
          <a:p>
            <a:endParaRPr lang="en-US" dirty="0">
              <a:solidFill>
                <a:srgbClr val="948A54"/>
              </a:solidFill>
            </a:endParaRPr>
          </a:p>
          <a:p>
            <a:endParaRPr lang="en-US" dirty="0">
              <a:solidFill>
                <a:srgbClr val="948A54"/>
              </a:solidFill>
            </a:endParaRPr>
          </a:p>
        </p:txBody>
      </p:sp>
      <p:pic>
        <p:nvPicPr>
          <p:cNvPr id="5" name="Picture 4" descr="IMG_0018.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72875" y="0"/>
            <a:ext cx="4397937" cy="6858000"/>
          </a:xfrm>
          <a:prstGeom prst="rect">
            <a:avLst/>
          </a:prstGeom>
        </p:spPr>
      </p:pic>
    </p:spTree>
    <p:extLst>
      <p:ext uri="{BB962C8B-B14F-4D97-AF65-F5344CB8AC3E}">
        <p14:creationId xmlns:p14="http://schemas.microsoft.com/office/powerpoint/2010/main" val="1877624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F16EE9-B371-0344-A70E-F9D1380538C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3236" y="0"/>
            <a:ext cx="10325528" cy="6858000"/>
          </a:xfrm>
          <a:prstGeom prst="rect">
            <a:avLst/>
          </a:prstGeom>
        </p:spPr>
      </p:pic>
    </p:spTree>
    <p:extLst>
      <p:ext uri="{BB962C8B-B14F-4D97-AF65-F5344CB8AC3E}">
        <p14:creationId xmlns:p14="http://schemas.microsoft.com/office/powerpoint/2010/main" val="26321567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244.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678124" y="0"/>
            <a:ext cx="3989876" cy="6858000"/>
          </a:xfrm>
          <a:prstGeom prst="rect">
            <a:avLst/>
          </a:prstGeom>
        </p:spPr>
      </p:pic>
      <p:sp>
        <p:nvSpPr>
          <p:cNvPr id="4" name="TextBox 3"/>
          <p:cNvSpPr txBox="1"/>
          <p:nvPr/>
        </p:nvSpPr>
        <p:spPr>
          <a:xfrm>
            <a:off x="1924341" y="207085"/>
            <a:ext cx="4514192" cy="6463309"/>
          </a:xfrm>
          <a:prstGeom prst="rect">
            <a:avLst/>
          </a:prstGeom>
          <a:noFill/>
        </p:spPr>
        <p:txBody>
          <a:bodyPr wrap="square" rtlCol="0">
            <a:spAutoFit/>
          </a:bodyPr>
          <a:lstStyle/>
          <a:p>
            <a:r>
              <a:rPr lang="en-IN" b="1" dirty="0">
                <a:solidFill>
                  <a:srgbClr val="C4BD97"/>
                </a:solidFill>
              </a:rPr>
              <a:t>Reinforcements for the Displaced    (iii)             2013</a:t>
            </a:r>
          </a:p>
          <a:p>
            <a:endParaRPr lang="en-US" dirty="0">
              <a:solidFill>
                <a:srgbClr val="C4BD97"/>
              </a:solidFill>
            </a:endParaRPr>
          </a:p>
          <a:p>
            <a:endParaRPr lang="en-US" dirty="0">
              <a:solidFill>
                <a:schemeClr val="bg2">
                  <a:lumMod val="50000"/>
                </a:schemeClr>
              </a:solidFill>
            </a:endParaRPr>
          </a:p>
          <a:p>
            <a:endParaRPr lang="en-US" dirty="0">
              <a:solidFill>
                <a:schemeClr val="bg2">
                  <a:lumMod val="50000"/>
                </a:schemeClr>
              </a:solidFill>
            </a:endParaRPr>
          </a:p>
          <a:p>
            <a:endParaRPr lang="en-IN" dirty="0">
              <a:solidFill>
                <a:schemeClr val="bg2">
                  <a:lumMod val="50000"/>
                </a:schemeClr>
              </a:solidFill>
            </a:endParaRPr>
          </a:p>
          <a:p>
            <a:r>
              <a:rPr lang="en-US" dirty="0">
                <a:solidFill>
                  <a:schemeClr val="bg2">
                    <a:lumMod val="50000"/>
                  </a:schemeClr>
                </a:solidFill>
              </a:rPr>
              <a:t>“ "The dead" we say   as if speaking</a:t>
            </a:r>
            <a:br>
              <a:rPr lang="en-US" dirty="0">
                <a:solidFill>
                  <a:schemeClr val="bg2">
                    <a:lumMod val="50000"/>
                  </a:schemeClr>
                </a:solidFill>
              </a:rPr>
            </a:br>
            <a:r>
              <a:rPr lang="en-US" dirty="0">
                <a:solidFill>
                  <a:schemeClr val="bg2">
                    <a:lumMod val="50000"/>
                  </a:schemeClr>
                </a:solidFill>
              </a:rPr>
              <a:t>     of "the people" who</a:t>
            </a:r>
            <a:br>
              <a:rPr lang="en-US" dirty="0">
                <a:solidFill>
                  <a:schemeClr val="bg2">
                    <a:lumMod val="50000"/>
                  </a:schemeClr>
                </a:solidFill>
              </a:rPr>
            </a:br>
            <a:r>
              <a:rPr lang="en-US" dirty="0">
                <a:solidFill>
                  <a:schemeClr val="bg2">
                    <a:lumMod val="50000"/>
                  </a:schemeClr>
                </a:solidFill>
              </a:rPr>
              <a:t>     gave up on making history</a:t>
            </a:r>
            <a:br>
              <a:rPr lang="en-US" dirty="0">
                <a:solidFill>
                  <a:schemeClr val="bg2">
                    <a:lumMod val="50000"/>
                  </a:schemeClr>
                </a:solidFill>
              </a:rPr>
            </a:br>
            <a:r>
              <a:rPr lang="en-US" dirty="0">
                <a:solidFill>
                  <a:schemeClr val="bg2">
                    <a:lumMod val="50000"/>
                  </a:schemeClr>
                </a:solidFill>
              </a:rPr>
              <a:t>     simply to get through</a:t>
            </a:r>
            <a:br>
              <a:rPr lang="en-US" dirty="0">
                <a:solidFill>
                  <a:schemeClr val="bg2">
                    <a:lumMod val="50000"/>
                  </a:schemeClr>
                </a:solidFill>
              </a:rPr>
            </a:br>
            <a:r>
              <a:rPr lang="en-US" dirty="0">
                <a:solidFill>
                  <a:schemeClr val="bg2">
                    <a:lumMod val="50000"/>
                  </a:schemeClr>
                </a:solidFill>
              </a:rPr>
              <a:t>     Something dense and null   groan</a:t>
            </a:r>
            <a:br>
              <a:rPr lang="en-US" dirty="0">
                <a:solidFill>
                  <a:schemeClr val="bg2">
                    <a:lumMod val="50000"/>
                  </a:schemeClr>
                </a:solidFill>
              </a:rPr>
            </a:br>
            <a:r>
              <a:rPr lang="en-US" dirty="0">
                <a:solidFill>
                  <a:schemeClr val="bg2">
                    <a:lumMod val="50000"/>
                  </a:schemeClr>
                </a:solidFill>
              </a:rPr>
              <a:t>     without echo   underground</a:t>
            </a:r>
            <a:br>
              <a:rPr lang="en-US" dirty="0">
                <a:solidFill>
                  <a:schemeClr val="bg2">
                    <a:lumMod val="50000"/>
                  </a:schemeClr>
                </a:solidFill>
              </a:rPr>
            </a:br>
            <a:r>
              <a:rPr lang="en-US" dirty="0">
                <a:solidFill>
                  <a:schemeClr val="bg2">
                    <a:lumMod val="50000"/>
                  </a:schemeClr>
                </a:solidFill>
              </a:rPr>
              <a:t>     and owl-voiced I cry Who</a:t>
            </a:r>
            <a:br>
              <a:rPr lang="en-US" dirty="0">
                <a:solidFill>
                  <a:schemeClr val="bg2">
                    <a:lumMod val="50000"/>
                  </a:schemeClr>
                </a:solidFill>
              </a:rPr>
            </a:br>
            <a:r>
              <a:rPr lang="en-US" dirty="0">
                <a:solidFill>
                  <a:schemeClr val="bg2">
                    <a:lumMod val="50000"/>
                  </a:schemeClr>
                </a:solidFill>
              </a:rPr>
              <a:t>     are these dead these people these</a:t>
            </a:r>
            <a:br>
              <a:rPr lang="en-US" dirty="0">
                <a:solidFill>
                  <a:schemeClr val="bg2">
                    <a:lumMod val="50000"/>
                  </a:schemeClr>
                </a:solidFill>
              </a:rPr>
            </a:br>
            <a:r>
              <a:rPr lang="en-US" dirty="0">
                <a:solidFill>
                  <a:schemeClr val="bg2">
                    <a:lumMod val="50000"/>
                  </a:schemeClr>
                </a:solidFill>
              </a:rPr>
              <a:t>     lovers who if ever did</a:t>
            </a:r>
            <a:br>
              <a:rPr lang="en-US" dirty="0">
                <a:solidFill>
                  <a:schemeClr val="bg2">
                    <a:lumMod val="50000"/>
                  </a:schemeClr>
                </a:solidFill>
              </a:rPr>
            </a:br>
            <a:r>
              <a:rPr lang="en-US" dirty="0">
                <a:solidFill>
                  <a:schemeClr val="bg2">
                    <a:lumMod val="50000"/>
                  </a:schemeClr>
                </a:solidFill>
              </a:rPr>
              <a:t>     listen no longer answer</a:t>
            </a:r>
            <a:br>
              <a:rPr lang="en-US" dirty="0">
                <a:solidFill>
                  <a:schemeClr val="bg2">
                    <a:lumMod val="50000"/>
                  </a:schemeClr>
                </a:solidFill>
              </a:rPr>
            </a:br>
            <a:r>
              <a:rPr lang="en-US" dirty="0">
                <a:solidFill>
                  <a:schemeClr val="bg2">
                    <a:lumMod val="50000"/>
                  </a:schemeClr>
                </a:solidFill>
              </a:rPr>
              <a:t>     : We :  ”</a:t>
            </a:r>
          </a:p>
          <a:p>
            <a:endParaRPr lang="en-US" dirty="0">
              <a:solidFill>
                <a:schemeClr val="bg2">
                  <a:lumMod val="50000"/>
                </a:schemeClr>
              </a:solidFill>
            </a:endParaRPr>
          </a:p>
          <a:p>
            <a:endParaRPr lang="en-US" dirty="0">
              <a:solidFill>
                <a:schemeClr val="bg2">
                  <a:lumMod val="50000"/>
                </a:schemeClr>
              </a:solidFill>
            </a:endParaRPr>
          </a:p>
          <a:p>
            <a:r>
              <a:rPr lang="en-US" dirty="0">
                <a:solidFill>
                  <a:schemeClr val="bg2">
                    <a:lumMod val="50000"/>
                  </a:schemeClr>
                </a:solidFill>
              </a:rPr>
              <a:t> -Adrienne Rich; Tonight No Poetry will Serve. 2007-2010, Page 50</a:t>
            </a:r>
          </a:p>
          <a:p>
            <a:endParaRPr lang="en-US" dirty="0">
              <a:solidFill>
                <a:srgbClr val="C4BD97"/>
              </a:solidFill>
            </a:endParaRPr>
          </a:p>
          <a:p>
            <a:endParaRPr lang="en-US" dirty="0">
              <a:solidFill>
                <a:srgbClr val="C4BD97"/>
              </a:solidFill>
            </a:endParaRPr>
          </a:p>
        </p:txBody>
      </p:sp>
    </p:spTree>
    <p:extLst>
      <p:ext uri="{BB962C8B-B14F-4D97-AF65-F5344CB8AC3E}">
        <p14:creationId xmlns:p14="http://schemas.microsoft.com/office/powerpoint/2010/main" val="11674122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196.JPG"/>
          <p:cNvPicPr>
            <a:picLocks noChangeAspect="1"/>
          </p:cNvPicPr>
          <p:nvPr/>
        </p:nvPicPr>
        <p:blipFill rotWithShape="1">
          <a:blip r:embed="rId2" cstate="email">
            <a:alphaModFix amt="81000"/>
            <a:extLst>
              <a:ext uri="{28A0092B-C50C-407E-A947-70E740481C1C}">
                <a14:useLocalDpi xmlns:a14="http://schemas.microsoft.com/office/drawing/2010/main"/>
              </a:ext>
            </a:extLst>
          </a:blip>
          <a:srcRect/>
          <a:stretch/>
        </p:blipFill>
        <p:spPr>
          <a:xfrm>
            <a:off x="7101488" y="0"/>
            <a:ext cx="3566513" cy="6858000"/>
          </a:xfrm>
          <a:prstGeom prst="rect">
            <a:avLst/>
          </a:prstGeom>
        </p:spPr>
      </p:pic>
      <p:sp>
        <p:nvSpPr>
          <p:cNvPr id="4" name="TextBox 3"/>
          <p:cNvSpPr txBox="1"/>
          <p:nvPr/>
        </p:nvSpPr>
        <p:spPr>
          <a:xfrm>
            <a:off x="2366097" y="405709"/>
            <a:ext cx="3925796" cy="6463309"/>
          </a:xfrm>
          <a:prstGeom prst="rect">
            <a:avLst/>
          </a:prstGeom>
          <a:noFill/>
        </p:spPr>
        <p:txBody>
          <a:bodyPr wrap="square" rtlCol="0">
            <a:spAutoFit/>
          </a:bodyPr>
          <a:lstStyle/>
          <a:p>
            <a:r>
              <a:rPr lang="en-IN" b="1" dirty="0">
                <a:solidFill>
                  <a:schemeClr val="bg2">
                    <a:lumMod val="75000"/>
                  </a:schemeClr>
                </a:solidFill>
              </a:rPr>
              <a:t>Reinforcements for the Displaced    (iv)             2013</a:t>
            </a:r>
          </a:p>
          <a:p>
            <a:endParaRPr lang="en-US" dirty="0">
              <a:solidFill>
                <a:srgbClr val="948A54"/>
              </a:solidFill>
            </a:endParaRPr>
          </a:p>
          <a:p>
            <a:endParaRPr lang="en-IN" dirty="0">
              <a:solidFill>
                <a:srgbClr val="948A54"/>
              </a:solidFill>
            </a:endParaRPr>
          </a:p>
          <a:p>
            <a:endParaRPr lang="en-IN" dirty="0">
              <a:solidFill>
                <a:srgbClr val="948A54"/>
              </a:solidFill>
            </a:endParaRPr>
          </a:p>
          <a:p>
            <a:r>
              <a:rPr lang="en-IN" dirty="0">
                <a:solidFill>
                  <a:srgbClr val="948A54"/>
                </a:solidFill>
              </a:rPr>
              <a:t>“ </a:t>
            </a:r>
            <a:r>
              <a:rPr lang="en-US" dirty="0">
                <a:solidFill>
                  <a:srgbClr val="948A54"/>
                </a:solidFill>
              </a:rPr>
              <a:t>‘Wiped Out,’ they say,</a:t>
            </a:r>
          </a:p>
          <a:p>
            <a:r>
              <a:rPr lang="en-US" dirty="0">
                <a:solidFill>
                  <a:srgbClr val="948A54"/>
                </a:solidFill>
              </a:rPr>
              <a:t>Turn left or right,</a:t>
            </a:r>
          </a:p>
          <a:p>
            <a:r>
              <a:rPr lang="en-US" dirty="0">
                <a:solidFill>
                  <a:srgbClr val="948A54"/>
                </a:solidFill>
              </a:rPr>
              <a:t>There’s millions like you up here,</a:t>
            </a:r>
          </a:p>
          <a:p>
            <a:r>
              <a:rPr lang="en-US" dirty="0">
                <a:solidFill>
                  <a:srgbClr val="948A54"/>
                </a:solidFill>
              </a:rPr>
              <a:t>picking their way through refuse,</a:t>
            </a:r>
          </a:p>
          <a:p>
            <a:r>
              <a:rPr lang="en-US" dirty="0">
                <a:solidFill>
                  <a:srgbClr val="948A54"/>
                </a:solidFill>
              </a:rPr>
              <a:t>looking for words they lost.</a:t>
            </a:r>
          </a:p>
          <a:p>
            <a:r>
              <a:rPr lang="en-US" dirty="0">
                <a:solidFill>
                  <a:srgbClr val="948A54"/>
                </a:solidFill>
              </a:rPr>
              <a:t>You’re your country’s lost property</a:t>
            </a:r>
          </a:p>
          <a:p>
            <a:r>
              <a:rPr lang="en-US" dirty="0">
                <a:solidFill>
                  <a:srgbClr val="948A54"/>
                </a:solidFill>
              </a:rPr>
              <a:t>with no office to claim you back.</a:t>
            </a:r>
          </a:p>
          <a:p>
            <a:r>
              <a:rPr lang="en-US" dirty="0">
                <a:solidFill>
                  <a:srgbClr val="948A54"/>
                </a:solidFill>
              </a:rPr>
              <a:t>You’re polluting our sounds, You’re so rude.</a:t>
            </a:r>
          </a:p>
          <a:p>
            <a:r>
              <a:rPr lang="en-US" dirty="0">
                <a:solidFill>
                  <a:srgbClr val="948A54"/>
                </a:solidFill>
              </a:rPr>
              <a:t>‘Get back to your language’, they say.”</a:t>
            </a:r>
          </a:p>
          <a:p>
            <a:endParaRPr lang="en-US" dirty="0">
              <a:solidFill>
                <a:srgbClr val="948A54"/>
              </a:solidFill>
            </a:endParaRPr>
          </a:p>
          <a:p>
            <a:endParaRPr lang="en-US" dirty="0">
              <a:solidFill>
                <a:srgbClr val="948A54"/>
              </a:solidFill>
            </a:endParaRPr>
          </a:p>
          <a:p>
            <a:r>
              <a:rPr lang="en-US" dirty="0">
                <a:solidFill>
                  <a:srgbClr val="948A54"/>
                </a:solidFill>
              </a:rPr>
              <a:t> </a:t>
            </a:r>
          </a:p>
          <a:p>
            <a:r>
              <a:rPr lang="en-US" dirty="0">
                <a:solidFill>
                  <a:srgbClr val="948A54"/>
                </a:solidFill>
              </a:rPr>
              <a:t>-</a:t>
            </a:r>
            <a:r>
              <a:rPr lang="en-US" dirty="0" err="1">
                <a:solidFill>
                  <a:srgbClr val="948A54"/>
                </a:solidFill>
              </a:rPr>
              <a:t>Adil</a:t>
            </a:r>
            <a:r>
              <a:rPr lang="en-US" dirty="0">
                <a:solidFill>
                  <a:srgbClr val="948A54"/>
                </a:solidFill>
              </a:rPr>
              <a:t> </a:t>
            </a:r>
            <a:r>
              <a:rPr lang="en-US" dirty="0" err="1">
                <a:solidFill>
                  <a:srgbClr val="948A54"/>
                </a:solidFill>
              </a:rPr>
              <a:t>Jussawalla</a:t>
            </a:r>
            <a:r>
              <a:rPr lang="en-US" dirty="0">
                <a:solidFill>
                  <a:srgbClr val="948A54"/>
                </a:solidFill>
              </a:rPr>
              <a:t>; Missing Person (Clearing House, 1976), Page 15. </a:t>
            </a:r>
          </a:p>
          <a:p>
            <a:endParaRPr lang="en-US" dirty="0">
              <a:solidFill>
                <a:srgbClr val="948A54"/>
              </a:solidFill>
            </a:endParaRPr>
          </a:p>
          <a:p>
            <a:endParaRPr lang="en-US" dirty="0">
              <a:solidFill>
                <a:srgbClr val="948A54"/>
              </a:solidFill>
            </a:endParaRPr>
          </a:p>
          <a:p>
            <a:endParaRPr lang="en-US" dirty="0">
              <a:solidFill>
                <a:srgbClr val="948A54"/>
              </a:solidFill>
            </a:endParaRPr>
          </a:p>
        </p:txBody>
      </p:sp>
    </p:spTree>
    <p:extLst>
      <p:ext uri="{BB962C8B-B14F-4D97-AF65-F5344CB8AC3E}">
        <p14:creationId xmlns:p14="http://schemas.microsoft.com/office/powerpoint/2010/main" val="30554896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019.JPG"/>
          <p:cNvPicPr>
            <a:picLocks noChangeAspect="1"/>
          </p:cNvPicPr>
          <p:nvPr/>
        </p:nvPicPr>
        <p:blipFill rotWithShape="1">
          <a:blip r:embed="rId2" cstate="email">
            <a:alphaModFix amt="87000"/>
            <a:extLst>
              <a:ext uri="{28A0092B-C50C-407E-A947-70E740481C1C}">
                <a14:useLocalDpi xmlns:a14="http://schemas.microsoft.com/office/drawing/2010/main"/>
              </a:ext>
            </a:extLst>
          </a:blip>
          <a:srcRect/>
          <a:stretch/>
        </p:blipFill>
        <p:spPr>
          <a:xfrm>
            <a:off x="6756740" y="0"/>
            <a:ext cx="3911260" cy="6858000"/>
          </a:xfrm>
          <a:prstGeom prst="rect">
            <a:avLst/>
          </a:prstGeom>
        </p:spPr>
      </p:pic>
      <p:sp>
        <p:nvSpPr>
          <p:cNvPr id="4" name="TextBox 3"/>
          <p:cNvSpPr txBox="1"/>
          <p:nvPr/>
        </p:nvSpPr>
        <p:spPr>
          <a:xfrm>
            <a:off x="1800098" y="786926"/>
            <a:ext cx="4790290" cy="7171194"/>
          </a:xfrm>
          <a:prstGeom prst="rect">
            <a:avLst/>
          </a:prstGeom>
          <a:noFill/>
        </p:spPr>
        <p:txBody>
          <a:bodyPr wrap="square" rtlCol="0">
            <a:spAutoFit/>
          </a:bodyPr>
          <a:lstStyle/>
          <a:p>
            <a:r>
              <a:rPr lang="en-IN" sz="2000" b="1" dirty="0">
                <a:solidFill>
                  <a:srgbClr val="C4BD97"/>
                </a:solidFill>
              </a:rPr>
              <a:t>Reinforcements for the Displaced  (v)  </a:t>
            </a:r>
          </a:p>
          <a:p>
            <a:endParaRPr lang="en-IN" sz="2000" b="1" dirty="0">
              <a:solidFill>
                <a:srgbClr val="C4BD97"/>
              </a:solidFill>
            </a:endParaRPr>
          </a:p>
          <a:p>
            <a:r>
              <a:rPr lang="en-IN" sz="2000" b="1" dirty="0">
                <a:solidFill>
                  <a:srgbClr val="C4BD97"/>
                </a:solidFill>
              </a:rPr>
              <a:t> 2013</a:t>
            </a:r>
          </a:p>
          <a:p>
            <a:endParaRPr lang="en-US" sz="2000" dirty="0">
              <a:solidFill>
                <a:srgbClr val="C4BD97"/>
              </a:solidFill>
            </a:endParaRPr>
          </a:p>
          <a:p>
            <a:endParaRPr lang="en-IN" sz="2000" dirty="0">
              <a:solidFill>
                <a:srgbClr val="C4BD97"/>
              </a:solidFill>
            </a:endParaRPr>
          </a:p>
          <a:p>
            <a:endParaRPr lang="en-IN" sz="2000" dirty="0">
              <a:solidFill>
                <a:srgbClr val="C4BD97"/>
              </a:solidFill>
            </a:endParaRPr>
          </a:p>
          <a:p>
            <a:endParaRPr lang="en-IN" sz="2000" dirty="0">
              <a:solidFill>
                <a:schemeClr val="bg2">
                  <a:lumMod val="50000"/>
                </a:schemeClr>
              </a:solidFill>
            </a:endParaRPr>
          </a:p>
          <a:p>
            <a:endParaRPr lang="en-IN" sz="2000" dirty="0">
              <a:solidFill>
                <a:schemeClr val="bg2">
                  <a:lumMod val="50000"/>
                </a:schemeClr>
              </a:solidFill>
            </a:endParaRPr>
          </a:p>
          <a:p>
            <a:r>
              <a:rPr lang="en-IN" sz="2000" dirty="0">
                <a:solidFill>
                  <a:schemeClr val="bg2">
                    <a:lumMod val="50000"/>
                  </a:schemeClr>
                </a:solidFill>
              </a:rPr>
              <a:t>          “Let it hurt, let it hurt”</a:t>
            </a:r>
          </a:p>
          <a:p>
            <a:endParaRPr lang="en-IN" sz="2000" dirty="0">
              <a:solidFill>
                <a:schemeClr val="bg2">
                  <a:lumMod val="50000"/>
                </a:schemeClr>
              </a:solidFill>
            </a:endParaRPr>
          </a:p>
          <a:p>
            <a:endParaRPr lang="en-IN" sz="2000" dirty="0">
              <a:solidFill>
                <a:schemeClr val="bg2">
                  <a:lumMod val="50000"/>
                </a:schemeClr>
              </a:solidFill>
            </a:endParaRPr>
          </a:p>
          <a:p>
            <a:r>
              <a:rPr lang="en-IN" sz="2000" dirty="0">
                <a:solidFill>
                  <a:schemeClr val="bg2">
                    <a:lumMod val="50000"/>
                  </a:schemeClr>
                </a:solidFill>
              </a:rPr>
              <a:t>    </a:t>
            </a:r>
          </a:p>
          <a:p>
            <a:endParaRPr lang="en-IN" sz="2000" dirty="0">
              <a:solidFill>
                <a:schemeClr val="bg2">
                  <a:lumMod val="50000"/>
                </a:schemeClr>
              </a:solidFill>
            </a:endParaRPr>
          </a:p>
          <a:p>
            <a:endParaRPr lang="en-IN" sz="2000" dirty="0">
              <a:solidFill>
                <a:schemeClr val="bg2">
                  <a:lumMod val="50000"/>
                </a:schemeClr>
              </a:solidFill>
            </a:endParaRPr>
          </a:p>
          <a:p>
            <a:endParaRPr lang="en-IN" sz="2000" dirty="0">
              <a:solidFill>
                <a:schemeClr val="bg2">
                  <a:lumMod val="50000"/>
                </a:schemeClr>
              </a:solidFill>
            </a:endParaRPr>
          </a:p>
          <a:p>
            <a:r>
              <a:rPr lang="en-US" sz="2000" dirty="0">
                <a:solidFill>
                  <a:schemeClr val="bg2">
                    <a:lumMod val="50000"/>
                  </a:schemeClr>
                </a:solidFill>
              </a:rPr>
              <a:t>Susan Sontag; </a:t>
            </a:r>
          </a:p>
          <a:p>
            <a:r>
              <a:rPr lang="en-US" sz="2000" dirty="0">
                <a:solidFill>
                  <a:schemeClr val="bg2">
                    <a:lumMod val="50000"/>
                  </a:schemeClr>
                </a:solidFill>
              </a:rPr>
              <a:t>As Consciousness is Harnessed to the Flesh: Journals and Notebooks, 1964-1980; 2012</a:t>
            </a:r>
          </a:p>
          <a:p>
            <a:endParaRPr lang="en-US" sz="2000" dirty="0">
              <a:solidFill>
                <a:srgbClr val="C4BD97"/>
              </a:solidFill>
            </a:endParaRPr>
          </a:p>
          <a:p>
            <a:endParaRPr lang="en-US" sz="2000" dirty="0">
              <a:solidFill>
                <a:srgbClr val="C4BD97"/>
              </a:solidFill>
            </a:endParaRPr>
          </a:p>
          <a:p>
            <a:endParaRPr lang="en-US" sz="2000" dirty="0">
              <a:solidFill>
                <a:srgbClr val="C4BD97"/>
              </a:solidFill>
            </a:endParaRPr>
          </a:p>
          <a:p>
            <a:endParaRPr lang="en-US" sz="2000" dirty="0">
              <a:solidFill>
                <a:srgbClr val="C4BD97"/>
              </a:solidFill>
            </a:endParaRPr>
          </a:p>
          <a:p>
            <a:endParaRPr lang="en-US" sz="2000" dirty="0">
              <a:solidFill>
                <a:srgbClr val="C4BD97"/>
              </a:solidFill>
            </a:endParaRPr>
          </a:p>
        </p:txBody>
      </p:sp>
    </p:spTree>
    <p:extLst>
      <p:ext uri="{BB962C8B-B14F-4D97-AF65-F5344CB8AC3E}">
        <p14:creationId xmlns:p14="http://schemas.microsoft.com/office/powerpoint/2010/main" val="29148954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201.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549832" y="0"/>
            <a:ext cx="4118168" cy="6858000"/>
          </a:xfrm>
          <a:prstGeom prst="rect">
            <a:avLst/>
          </a:prstGeom>
        </p:spPr>
      </p:pic>
      <p:sp>
        <p:nvSpPr>
          <p:cNvPr id="4" name="TextBox 3"/>
          <p:cNvSpPr txBox="1"/>
          <p:nvPr/>
        </p:nvSpPr>
        <p:spPr>
          <a:xfrm>
            <a:off x="1758684" y="538424"/>
            <a:ext cx="4624631" cy="6247864"/>
          </a:xfrm>
          <a:prstGeom prst="rect">
            <a:avLst/>
          </a:prstGeom>
          <a:noFill/>
        </p:spPr>
        <p:txBody>
          <a:bodyPr wrap="square" rtlCol="0">
            <a:spAutoFit/>
          </a:bodyPr>
          <a:lstStyle/>
          <a:p>
            <a:r>
              <a:rPr lang="en-IN" sz="2000" b="1" dirty="0">
                <a:solidFill>
                  <a:srgbClr val="C4BD97"/>
                </a:solidFill>
              </a:rPr>
              <a:t>Reinforcements for the Displaced  </a:t>
            </a:r>
            <a:r>
              <a:rPr lang="en-IN" sz="2000" dirty="0">
                <a:solidFill>
                  <a:srgbClr val="C4BD97"/>
                </a:solidFill>
              </a:rPr>
              <a:t>(VIII)       2013</a:t>
            </a:r>
            <a:r>
              <a:rPr lang="en-IN" sz="2000" b="1" dirty="0">
                <a:solidFill>
                  <a:srgbClr val="C4BD97"/>
                </a:solidFill>
              </a:rPr>
              <a:t>     </a:t>
            </a:r>
            <a:r>
              <a:rPr lang="en-IN" sz="2000" b="1" dirty="0">
                <a:solidFill>
                  <a:srgbClr val="A6A6A6"/>
                </a:solidFill>
              </a:rPr>
              <a:t>       </a:t>
            </a:r>
            <a:endParaRPr lang="en-IN" sz="2000" dirty="0">
              <a:solidFill>
                <a:srgbClr val="A6A6A6"/>
              </a:solidFill>
            </a:endParaRPr>
          </a:p>
          <a:p>
            <a:endParaRPr lang="en-US" sz="2000" dirty="0">
              <a:solidFill>
                <a:srgbClr val="A6A6A6"/>
              </a:solidFill>
            </a:endParaRPr>
          </a:p>
          <a:p>
            <a:endParaRPr lang="en-IN" sz="2000" dirty="0">
              <a:solidFill>
                <a:srgbClr val="A6A6A6"/>
              </a:solidFill>
            </a:endParaRPr>
          </a:p>
          <a:p>
            <a:endParaRPr lang="en-IN" sz="2000" dirty="0">
              <a:solidFill>
                <a:schemeClr val="bg2">
                  <a:lumMod val="50000"/>
                </a:schemeClr>
              </a:solidFill>
            </a:endParaRPr>
          </a:p>
          <a:p>
            <a:endParaRPr lang="en-IN" sz="2000" dirty="0">
              <a:solidFill>
                <a:schemeClr val="bg2">
                  <a:lumMod val="50000"/>
                </a:schemeClr>
              </a:solidFill>
            </a:endParaRPr>
          </a:p>
          <a:p>
            <a:r>
              <a:rPr lang="en-IN" sz="2000" dirty="0">
                <a:solidFill>
                  <a:schemeClr val="bg2">
                    <a:lumMod val="50000"/>
                  </a:schemeClr>
                </a:solidFill>
              </a:rPr>
              <a:t> </a:t>
            </a:r>
            <a:r>
              <a:rPr lang="en-US" sz="2000" dirty="0">
                <a:solidFill>
                  <a:schemeClr val="bg2">
                    <a:lumMod val="50000"/>
                  </a:schemeClr>
                </a:solidFill>
              </a:rPr>
              <a:t>“A void is empty but not a Vacuum.”</a:t>
            </a:r>
          </a:p>
          <a:p>
            <a:endParaRPr lang="en-US" sz="2000" dirty="0">
              <a:solidFill>
                <a:schemeClr val="bg2">
                  <a:lumMod val="50000"/>
                </a:schemeClr>
              </a:solidFill>
            </a:endParaRPr>
          </a:p>
          <a:p>
            <a:endParaRPr lang="en-US" sz="2000" dirty="0">
              <a:solidFill>
                <a:schemeClr val="bg2">
                  <a:lumMod val="50000"/>
                </a:schemeClr>
              </a:solidFill>
            </a:endParaRPr>
          </a:p>
          <a:p>
            <a:endParaRPr lang="en-US" sz="2000" dirty="0">
              <a:solidFill>
                <a:schemeClr val="bg2">
                  <a:lumMod val="50000"/>
                </a:schemeClr>
              </a:solidFill>
            </a:endParaRPr>
          </a:p>
          <a:p>
            <a:endParaRPr lang="en-US" sz="2000" dirty="0">
              <a:solidFill>
                <a:schemeClr val="bg2">
                  <a:lumMod val="50000"/>
                </a:schemeClr>
              </a:solidFill>
            </a:endParaRPr>
          </a:p>
          <a:p>
            <a:endParaRPr lang="en-US" sz="2000" dirty="0">
              <a:solidFill>
                <a:schemeClr val="bg2">
                  <a:lumMod val="50000"/>
                </a:schemeClr>
              </a:solidFill>
            </a:endParaRPr>
          </a:p>
          <a:p>
            <a:endParaRPr lang="en-US" sz="2000" dirty="0">
              <a:solidFill>
                <a:schemeClr val="bg2">
                  <a:lumMod val="50000"/>
                </a:schemeClr>
              </a:solidFill>
            </a:endParaRPr>
          </a:p>
          <a:p>
            <a:endParaRPr lang="en-US" sz="2000" dirty="0">
              <a:solidFill>
                <a:schemeClr val="bg2">
                  <a:lumMod val="50000"/>
                </a:schemeClr>
              </a:solidFill>
            </a:endParaRPr>
          </a:p>
          <a:p>
            <a:r>
              <a:rPr lang="en-US" sz="2000" dirty="0">
                <a:solidFill>
                  <a:schemeClr val="bg2">
                    <a:lumMod val="50000"/>
                  </a:schemeClr>
                </a:solidFill>
              </a:rPr>
              <a:t> -Adrienne Rich; an Atlas of Difficult World. Poems 1988-91, 1991 Page 10</a:t>
            </a:r>
          </a:p>
          <a:p>
            <a:endParaRPr lang="en-US" sz="2000" dirty="0">
              <a:solidFill>
                <a:srgbClr val="A6A6A6"/>
              </a:solidFill>
            </a:endParaRPr>
          </a:p>
          <a:p>
            <a:endParaRPr lang="en-US" sz="2000" dirty="0">
              <a:solidFill>
                <a:srgbClr val="A6A6A6"/>
              </a:solidFill>
            </a:endParaRPr>
          </a:p>
          <a:p>
            <a:endParaRPr lang="en-US" sz="2000" dirty="0">
              <a:solidFill>
                <a:srgbClr val="A6A6A6"/>
              </a:solidFill>
            </a:endParaRPr>
          </a:p>
          <a:p>
            <a:endParaRPr lang="en-US" sz="2000" dirty="0"/>
          </a:p>
        </p:txBody>
      </p:sp>
    </p:spTree>
    <p:extLst>
      <p:ext uri="{BB962C8B-B14F-4D97-AF65-F5344CB8AC3E}">
        <p14:creationId xmlns:p14="http://schemas.microsoft.com/office/powerpoint/2010/main" val="2291862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0029.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954830" y="0"/>
            <a:ext cx="3713171" cy="6858000"/>
          </a:xfrm>
          <a:prstGeom prst="rect">
            <a:avLst/>
          </a:prstGeom>
        </p:spPr>
      </p:pic>
      <p:sp>
        <p:nvSpPr>
          <p:cNvPr id="2" name="TextBox 1"/>
          <p:cNvSpPr txBox="1"/>
          <p:nvPr/>
        </p:nvSpPr>
        <p:spPr>
          <a:xfrm>
            <a:off x="2131413" y="469394"/>
            <a:ext cx="4823416" cy="7478970"/>
          </a:xfrm>
          <a:prstGeom prst="rect">
            <a:avLst/>
          </a:prstGeom>
          <a:noFill/>
        </p:spPr>
        <p:txBody>
          <a:bodyPr wrap="square" rtlCol="0">
            <a:spAutoFit/>
          </a:bodyPr>
          <a:lstStyle/>
          <a:p>
            <a:endParaRPr lang="en-IN" sz="2000" dirty="0">
              <a:solidFill>
                <a:srgbClr val="948A54"/>
              </a:solidFill>
            </a:endParaRPr>
          </a:p>
          <a:p>
            <a:r>
              <a:rPr lang="en-IN" sz="2000" b="1" dirty="0">
                <a:solidFill>
                  <a:schemeClr val="bg2">
                    <a:lumMod val="75000"/>
                  </a:schemeClr>
                </a:solidFill>
              </a:rPr>
              <a:t>Reinforcements for the Displaced   (IX)          </a:t>
            </a:r>
          </a:p>
          <a:p>
            <a:endParaRPr lang="en-IN" sz="2000" b="1" dirty="0">
              <a:solidFill>
                <a:schemeClr val="bg2">
                  <a:lumMod val="75000"/>
                </a:schemeClr>
              </a:solidFill>
            </a:endParaRPr>
          </a:p>
          <a:p>
            <a:r>
              <a:rPr lang="en-IN" sz="2000" b="1" dirty="0">
                <a:solidFill>
                  <a:schemeClr val="bg2">
                    <a:lumMod val="75000"/>
                  </a:schemeClr>
                </a:solidFill>
              </a:rPr>
              <a:t>   </a:t>
            </a:r>
          </a:p>
          <a:p>
            <a:r>
              <a:rPr lang="en-IN" sz="2000" b="1" dirty="0">
                <a:solidFill>
                  <a:schemeClr val="bg2">
                    <a:lumMod val="75000"/>
                  </a:schemeClr>
                </a:solidFill>
              </a:rPr>
              <a:t> 2013</a:t>
            </a:r>
          </a:p>
          <a:p>
            <a:endParaRPr lang="en-US" sz="2000" dirty="0">
              <a:solidFill>
                <a:srgbClr val="948A54"/>
              </a:solidFill>
            </a:endParaRPr>
          </a:p>
          <a:p>
            <a:endParaRPr lang="en-IN" sz="2000" dirty="0">
              <a:solidFill>
                <a:srgbClr val="948A54"/>
              </a:solidFill>
            </a:endParaRPr>
          </a:p>
          <a:p>
            <a:endParaRPr lang="en-IN" sz="2000" dirty="0">
              <a:solidFill>
                <a:srgbClr val="948A54"/>
              </a:solidFill>
            </a:endParaRPr>
          </a:p>
          <a:p>
            <a:r>
              <a:rPr lang="en-IN" sz="2000" dirty="0">
                <a:solidFill>
                  <a:srgbClr val="948A54"/>
                </a:solidFill>
              </a:rPr>
              <a:t>    </a:t>
            </a:r>
            <a:r>
              <a:rPr lang="en-US" sz="2000" dirty="0">
                <a:solidFill>
                  <a:srgbClr val="948A54"/>
                </a:solidFill>
              </a:rPr>
              <a:t>“Not all labor ends in Sweetness.”</a:t>
            </a:r>
          </a:p>
          <a:p>
            <a:endParaRPr lang="en-US" sz="2000" dirty="0">
              <a:solidFill>
                <a:srgbClr val="948A54"/>
              </a:solidFill>
            </a:endParaRPr>
          </a:p>
          <a:p>
            <a:endParaRPr lang="en-US" sz="2000" dirty="0">
              <a:solidFill>
                <a:srgbClr val="948A54"/>
              </a:solidFill>
            </a:endParaRPr>
          </a:p>
          <a:p>
            <a:endParaRPr lang="en-US" sz="2000" dirty="0">
              <a:solidFill>
                <a:srgbClr val="948A54"/>
              </a:solidFill>
            </a:endParaRPr>
          </a:p>
          <a:p>
            <a:endParaRPr lang="en-US" sz="2000" dirty="0">
              <a:solidFill>
                <a:srgbClr val="948A54"/>
              </a:solidFill>
            </a:endParaRPr>
          </a:p>
          <a:p>
            <a:endParaRPr lang="en-US" sz="2000" dirty="0">
              <a:solidFill>
                <a:srgbClr val="948A54"/>
              </a:solidFill>
            </a:endParaRPr>
          </a:p>
          <a:p>
            <a:endParaRPr lang="en-US" sz="2000" dirty="0">
              <a:solidFill>
                <a:srgbClr val="948A54"/>
              </a:solidFill>
            </a:endParaRPr>
          </a:p>
          <a:p>
            <a:r>
              <a:rPr lang="en-US" sz="2000" dirty="0">
                <a:solidFill>
                  <a:srgbClr val="948A54"/>
                </a:solidFill>
              </a:rPr>
              <a:t>Adrienne Rich; An Atlas of Difficult World.    Poems 1988-91, 1991</a:t>
            </a:r>
          </a:p>
          <a:p>
            <a:r>
              <a:rPr lang="en-US" sz="2000" dirty="0">
                <a:solidFill>
                  <a:srgbClr val="948A54"/>
                </a:solidFill>
              </a:rPr>
              <a:t>Page 10</a:t>
            </a:r>
          </a:p>
          <a:p>
            <a:endParaRPr lang="en-US" sz="2000" dirty="0">
              <a:solidFill>
                <a:srgbClr val="948A54"/>
              </a:solidFill>
            </a:endParaRPr>
          </a:p>
          <a:p>
            <a:endParaRPr lang="en-US" sz="2000" dirty="0">
              <a:solidFill>
                <a:srgbClr val="948A54"/>
              </a:solidFill>
            </a:endParaRPr>
          </a:p>
          <a:p>
            <a:endParaRPr lang="en-IN" sz="2000" dirty="0">
              <a:solidFill>
                <a:srgbClr val="948A54"/>
              </a:solidFill>
            </a:endParaRPr>
          </a:p>
          <a:p>
            <a:endParaRPr lang="en-IN" sz="2000" dirty="0">
              <a:solidFill>
                <a:srgbClr val="948A54"/>
              </a:solidFill>
            </a:endParaRPr>
          </a:p>
          <a:p>
            <a:endParaRPr lang="en-US" sz="2000" dirty="0">
              <a:solidFill>
                <a:srgbClr val="948A54"/>
              </a:solidFill>
            </a:endParaRPr>
          </a:p>
          <a:p>
            <a:endParaRPr lang="en-US" sz="2000" dirty="0">
              <a:solidFill>
                <a:srgbClr val="948A54"/>
              </a:solidFill>
            </a:endParaRPr>
          </a:p>
        </p:txBody>
      </p:sp>
    </p:spTree>
    <p:extLst>
      <p:ext uri="{BB962C8B-B14F-4D97-AF65-F5344CB8AC3E}">
        <p14:creationId xmlns:p14="http://schemas.microsoft.com/office/powerpoint/2010/main" val="45225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945965-4CE5-F848-AA58-2C5B978C82B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27831246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FE7A63-23EE-FB49-83F3-2015EEF2BD7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2500" y="0"/>
            <a:ext cx="10287000" cy="6858000"/>
          </a:xfrm>
          <a:prstGeom prst="rect">
            <a:avLst/>
          </a:prstGeom>
        </p:spPr>
      </p:pic>
    </p:spTree>
    <p:extLst>
      <p:ext uri="{BB962C8B-B14F-4D97-AF65-F5344CB8AC3E}">
        <p14:creationId xmlns:p14="http://schemas.microsoft.com/office/powerpoint/2010/main" val="32337050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33E4C8-40B5-0B44-98EC-561223BC252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1003327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7F54B5-F78D-7B44-8CC3-910BCCAED92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8007286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11186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CD07C-5205-0143-9363-B889700395BE}"/>
              </a:ext>
            </a:extLst>
          </p:cNvPr>
          <p:cNvPicPr>
            <a:picLocks noChangeAspect="1"/>
          </p:cNvPicPr>
          <p:nvPr/>
        </p:nvPicPr>
        <p:blipFill>
          <a:blip r:embed="rId2" cstate="email">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a:ext>
            </a:extLst>
          </a:blip>
          <a:stretch>
            <a:fillRect/>
          </a:stretch>
        </p:blipFill>
        <p:spPr>
          <a:xfrm>
            <a:off x="3219457" y="0"/>
            <a:ext cx="4610085" cy="6858000"/>
          </a:xfrm>
          <a:prstGeom prst="rect">
            <a:avLst/>
          </a:prstGeom>
        </p:spPr>
      </p:pic>
      <p:sp>
        <p:nvSpPr>
          <p:cNvPr id="4" name="TextBox 3">
            <a:extLst>
              <a:ext uri="{FF2B5EF4-FFF2-40B4-BE49-F238E27FC236}">
                <a16:creationId xmlns:a16="http://schemas.microsoft.com/office/drawing/2014/main" id="{A613DC26-18EF-AA4B-A256-65EE820AAC9E}"/>
              </a:ext>
            </a:extLst>
          </p:cNvPr>
          <p:cNvSpPr txBox="1"/>
          <p:nvPr/>
        </p:nvSpPr>
        <p:spPr>
          <a:xfrm>
            <a:off x="9324109" y="4520046"/>
            <a:ext cx="2867891" cy="2246769"/>
          </a:xfrm>
          <a:prstGeom prst="rect">
            <a:avLst/>
          </a:prstGeom>
          <a:noFill/>
        </p:spPr>
        <p:txBody>
          <a:bodyPr wrap="square" rtlCol="0">
            <a:spAutoFit/>
          </a:bodyPr>
          <a:lstStyle/>
          <a:p>
            <a:r>
              <a:rPr lang="en-US" sz="1400" dirty="0">
                <a:solidFill>
                  <a:schemeClr val="bg2">
                    <a:lumMod val="75000"/>
                  </a:schemeClr>
                </a:solidFill>
              </a:rPr>
              <a:t>Inflections </a:t>
            </a:r>
          </a:p>
          <a:p>
            <a:r>
              <a:rPr lang="en-US" sz="1400" dirty="0">
                <a:solidFill>
                  <a:schemeClr val="bg2">
                    <a:lumMod val="75000"/>
                  </a:schemeClr>
                </a:solidFill>
              </a:rPr>
              <a:t>(Reflections on Land)</a:t>
            </a:r>
          </a:p>
          <a:p>
            <a:endParaRPr lang="en-US" sz="1400" dirty="0">
              <a:solidFill>
                <a:schemeClr val="bg2">
                  <a:lumMod val="75000"/>
                </a:schemeClr>
              </a:solidFill>
            </a:endParaRPr>
          </a:p>
          <a:p>
            <a:r>
              <a:rPr lang="en-US" sz="1400" dirty="0">
                <a:solidFill>
                  <a:schemeClr val="bg2">
                    <a:lumMod val="75000"/>
                  </a:schemeClr>
                </a:solidFill>
              </a:rPr>
              <a:t>2020-21</a:t>
            </a:r>
          </a:p>
          <a:p>
            <a:endParaRPr lang="en-US" sz="1400" dirty="0">
              <a:solidFill>
                <a:schemeClr val="bg2">
                  <a:lumMod val="75000"/>
                </a:schemeClr>
              </a:solidFill>
            </a:endParaRPr>
          </a:p>
          <a:p>
            <a:r>
              <a:rPr lang="en-IN" sz="1400" dirty="0">
                <a:solidFill>
                  <a:schemeClr val="bg2">
                    <a:lumMod val="75000"/>
                  </a:schemeClr>
                </a:solidFill>
              </a:rPr>
              <a:t>Graphite and natural pigments on acid free paper </a:t>
            </a:r>
            <a:endParaRPr lang="en-US" sz="1400" dirty="0">
              <a:solidFill>
                <a:schemeClr val="bg2">
                  <a:lumMod val="75000"/>
                </a:schemeClr>
              </a:solidFill>
            </a:endParaRPr>
          </a:p>
          <a:p>
            <a:endParaRPr lang="en-US" sz="1400" dirty="0">
              <a:solidFill>
                <a:schemeClr val="bg2">
                  <a:lumMod val="75000"/>
                </a:schemeClr>
              </a:solidFill>
            </a:endParaRPr>
          </a:p>
          <a:p>
            <a:r>
              <a:rPr lang="en-US" sz="1400" dirty="0">
                <a:solidFill>
                  <a:schemeClr val="bg2">
                    <a:lumMod val="75000"/>
                  </a:schemeClr>
                </a:solidFill>
              </a:rPr>
              <a:t> </a:t>
            </a:r>
            <a:r>
              <a:rPr lang="en-IN" sz="1400" dirty="0">
                <a:solidFill>
                  <a:schemeClr val="bg2">
                    <a:lumMod val="75000"/>
                  </a:schemeClr>
                </a:solidFill>
              </a:rPr>
              <a:t>29.7 x 42 cm </a:t>
            </a:r>
            <a:endParaRPr lang="en-US" sz="1400" dirty="0">
              <a:solidFill>
                <a:schemeClr val="bg2">
                  <a:lumMod val="75000"/>
                </a:schemeClr>
              </a:solidFill>
            </a:endParaRPr>
          </a:p>
          <a:p>
            <a:endParaRPr lang="en-US" sz="1400" dirty="0"/>
          </a:p>
        </p:txBody>
      </p:sp>
    </p:spTree>
    <p:extLst>
      <p:ext uri="{BB962C8B-B14F-4D97-AF65-F5344CB8AC3E}">
        <p14:creationId xmlns:p14="http://schemas.microsoft.com/office/powerpoint/2010/main" val="35748539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D36AAE-430A-4B4C-9910-34657B2B3C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1836" y="381577"/>
            <a:ext cx="6792710" cy="4429413"/>
          </a:xfrm>
          <a:prstGeom prst="rect">
            <a:avLst/>
          </a:prstGeom>
        </p:spPr>
      </p:pic>
      <p:sp>
        <p:nvSpPr>
          <p:cNvPr id="3" name="TextBox 2">
            <a:extLst>
              <a:ext uri="{FF2B5EF4-FFF2-40B4-BE49-F238E27FC236}">
                <a16:creationId xmlns:a16="http://schemas.microsoft.com/office/drawing/2014/main" id="{14EDF12E-D0A6-2242-AC7F-9A2C8F301685}"/>
              </a:ext>
            </a:extLst>
          </p:cNvPr>
          <p:cNvSpPr txBox="1"/>
          <p:nvPr/>
        </p:nvSpPr>
        <p:spPr>
          <a:xfrm>
            <a:off x="135082" y="6016336"/>
            <a:ext cx="11606645" cy="369332"/>
          </a:xfrm>
          <a:prstGeom prst="rect">
            <a:avLst/>
          </a:prstGeom>
          <a:noFill/>
        </p:spPr>
        <p:txBody>
          <a:bodyPr wrap="square" rtlCol="0">
            <a:spAutoFit/>
          </a:bodyPr>
          <a:lstStyle/>
          <a:p>
            <a:r>
              <a:rPr lang="en-IN" dirty="0" err="1"/>
              <a:t>Arudra</a:t>
            </a:r>
            <a:r>
              <a:rPr lang="en-IN" dirty="0"/>
              <a:t> </a:t>
            </a:r>
            <a:r>
              <a:rPr lang="en-IN" dirty="0" err="1"/>
              <a:t>Purugulu</a:t>
            </a:r>
            <a:r>
              <a:rPr lang="en-IN" dirty="0"/>
              <a:t> being weighed at a village near </a:t>
            </a:r>
            <a:r>
              <a:rPr lang="en-IN" dirty="0" err="1"/>
              <a:t>Alair</a:t>
            </a:r>
            <a:r>
              <a:rPr lang="en-IN" dirty="0"/>
              <a:t> in Nalgonda district on Tuesday.–Photo: </a:t>
            </a:r>
            <a:r>
              <a:rPr lang="en-IN" dirty="0" err="1"/>
              <a:t>Singam</a:t>
            </a:r>
            <a:r>
              <a:rPr lang="en-IN" dirty="0"/>
              <a:t> </a:t>
            </a:r>
            <a:r>
              <a:rPr lang="en-IN" dirty="0" err="1"/>
              <a:t>Venkataramana</a:t>
            </a:r>
            <a:endParaRPr lang="en-US" dirty="0"/>
          </a:p>
        </p:txBody>
      </p:sp>
    </p:spTree>
    <p:extLst>
      <p:ext uri="{BB962C8B-B14F-4D97-AF65-F5344CB8AC3E}">
        <p14:creationId xmlns:p14="http://schemas.microsoft.com/office/powerpoint/2010/main" val="2616922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26F2E3-7D8B-F748-AF5D-A04C9076D40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91914" y="0"/>
            <a:ext cx="4678136" cy="6858000"/>
          </a:xfrm>
          <a:prstGeom prst="rect">
            <a:avLst/>
          </a:prstGeom>
        </p:spPr>
      </p:pic>
      <p:sp>
        <p:nvSpPr>
          <p:cNvPr id="4" name="TextBox 3">
            <a:extLst>
              <a:ext uri="{FF2B5EF4-FFF2-40B4-BE49-F238E27FC236}">
                <a16:creationId xmlns:a16="http://schemas.microsoft.com/office/drawing/2014/main" id="{E9BCBAF8-605C-514C-83EB-CC9D112B864E}"/>
              </a:ext>
            </a:extLst>
          </p:cNvPr>
          <p:cNvSpPr txBox="1"/>
          <p:nvPr/>
        </p:nvSpPr>
        <p:spPr>
          <a:xfrm>
            <a:off x="9559637" y="4457700"/>
            <a:ext cx="2556163" cy="2246769"/>
          </a:xfrm>
          <a:prstGeom prst="rect">
            <a:avLst/>
          </a:prstGeom>
          <a:noFill/>
        </p:spPr>
        <p:txBody>
          <a:bodyPr wrap="square" rtlCol="0">
            <a:spAutoFit/>
          </a:bodyPr>
          <a:lstStyle/>
          <a:p>
            <a:r>
              <a:rPr lang="en-US" sz="1400" dirty="0">
                <a:solidFill>
                  <a:schemeClr val="bg2">
                    <a:lumMod val="75000"/>
                  </a:schemeClr>
                </a:solidFill>
              </a:rPr>
              <a:t>Inflections </a:t>
            </a:r>
          </a:p>
          <a:p>
            <a:r>
              <a:rPr lang="en-US" sz="1400" dirty="0">
                <a:solidFill>
                  <a:schemeClr val="bg2">
                    <a:lumMod val="75000"/>
                  </a:schemeClr>
                </a:solidFill>
              </a:rPr>
              <a:t>(Reflections on Land)</a:t>
            </a:r>
          </a:p>
          <a:p>
            <a:endParaRPr lang="en-US" sz="1400" dirty="0">
              <a:solidFill>
                <a:schemeClr val="bg2">
                  <a:lumMod val="75000"/>
                </a:schemeClr>
              </a:solidFill>
            </a:endParaRPr>
          </a:p>
          <a:p>
            <a:r>
              <a:rPr lang="en-US" sz="1400" dirty="0">
                <a:solidFill>
                  <a:schemeClr val="bg2">
                    <a:lumMod val="75000"/>
                  </a:schemeClr>
                </a:solidFill>
              </a:rPr>
              <a:t>2020-21</a:t>
            </a:r>
          </a:p>
          <a:p>
            <a:endParaRPr lang="en-US" sz="1400" dirty="0">
              <a:solidFill>
                <a:schemeClr val="bg2">
                  <a:lumMod val="75000"/>
                </a:schemeClr>
              </a:solidFill>
            </a:endParaRPr>
          </a:p>
          <a:p>
            <a:r>
              <a:rPr lang="en-IN" sz="1400" dirty="0">
                <a:solidFill>
                  <a:schemeClr val="bg2">
                    <a:lumMod val="75000"/>
                  </a:schemeClr>
                </a:solidFill>
              </a:rPr>
              <a:t>Graphite and natural pigments on acid free paper </a:t>
            </a:r>
            <a:endParaRPr lang="en-US" sz="1400" dirty="0">
              <a:solidFill>
                <a:schemeClr val="bg2">
                  <a:lumMod val="75000"/>
                </a:schemeClr>
              </a:solidFill>
            </a:endParaRPr>
          </a:p>
          <a:p>
            <a:endParaRPr lang="en-US" sz="1400" dirty="0">
              <a:solidFill>
                <a:schemeClr val="bg2">
                  <a:lumMod val="75000"/>
                </a:schemeClr>
              </a:solidFill>
            </a:endParaRPr>
          </a:p>
          <a:p>
            <a:r>
              <a:rPr lang="en-US" sz="1400" dirty="0">
                <a:solidFill>
                  <a:schemeClr val="bg2">
                    <a:lumMod val="75000"/>
                  </a:schemeClr>
                </a:solidFill>
              </a:rPr>
              <a:t> </a:t>
            </a:r>
            <a:r>
              <a:rPr lang="en-IN" sz="1400" dirty="0">
                <a:solidFill>
                  <a:schemeClr val="bg2">
                    <a:lumMod val="75000"/>
                  </a:schemeClr>
                </a:solidFill>
              </a:rPr>
              <a:t>29.7 x 42 cm </a:t>
            </a:r>
            <a:endParaRPr lang="en-US" sz="1400" dirty="0">
              <a:solidFill>
                <a:schemeClr val="bg2">
                  <a:lumMod val="75000"/>
                </a:schemeClr>
              </a:solidFill>
            </a:endParaRPr>
          </a:p>
          <a:p>
            <a:endParaRPr lang="en-US" sz="1400" dirty="0"/>
          </a:p>
        </p:txBody>
      </p:sp>
    </p:spTree>
    <p:extLst>
      <p:ext uri="{BB962C8B-B14F-4D97-AF65-F5344CB8AC3E}">
        <p14:creationId xmlns:p14="http://schemas.microsoft.com/office/powerpoint/2010/main" val="12452240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7F7A06-207E-E649-B39B-590D6B71AB7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51011" y="0"/>
            <a:ext cx="5170672" cy="6858000"/>
          </a:xfrm>
          <a:prstGeom prst="rect">
            <a:avLst/>
          </a:prstGeom>
        </p:spPr>
      </p:pic>
      <p:sp>
        <p:nvSpPr>
          <p:cNvPr id="3" name="TextBox 2">
            <a:extLst>
              <a:ext uri="{FF2B5EF4-FFF2-40B4-BE49-F238E27FC236}">
                <a16:creationId xmlns:a16="http://schemas.microsoft.com/office/drawing/2014/main" id="{9ACD3956-2F4E-C543-AE30-51461089E9BA}"/>
              </a:ext>
            </a:extLst>
          </p:cNvPr>
          <p:cNvSpPr txBox="1"/>
          <p:nvPr/>
        </p:nvSpPr>
        <p:spPr>
          <a:xfrm>
            <a:off x="8378536" y="2722417"/>
            <a:ext cx="3813464" cy="3970318"/>
          </a:xfrm>
          <a:prstGeom prst="rect">
            <a:avLst/>
          </a:prstGeom>
          <a:noFill/>
        </p:spPr>
        <p:txBody>
          <a:bodyPr wrap="square" rtlCol="0">
            <a:spAutoFit/>
          </a:bodyPr>
          <a:lstStyle/>
          <a:p>
            <a:r>
              <a:rPr lang="en-US" b="1" dirty="0">
                <a:solidFill>
                  <a:schemeClr val="bg2">
                    <a:lumMod val="75000"/>
                  </a:schemeClr>
                </a:solidFill>
              </a:rPr>
              <a:t>Washing (one’s) Dirty Linen in Public</a:t>
            </a:r>
            <a:endParaRPr lang="en-IN" dirty="0">
              <a:solidFill>
                <a:schemeClr val="bg2">
                  <a:lumMod val="75000"/>
                </a:schemeClr>
              </a:solidFill>
            </a:endParaRPr>
          </a:p>
          <a:p>
            <a:r>
              <a:rPr lang="en-US" b="1" dirty="0">
                <a:solidFill>
                  <a:schemeClr val="bg2">
                    <a:lumMod val="75000"/>
                  </a:schemeClr>
                </a:solidFill>
              </a:rPr>
              <a:t> </a:t>
            </a:r>
          </a:p>
          <a:p>
            <a:endParaRPr lang="en-US" b="1" dirty="0">
              <a:solidFill>
                <a:schemeClr val="bg2">
                  <a:lumMod val="75000"/>
                </a:schemeClr>
              </a:solidFill>
            </a:endParaRPr>
          </a:p>
          <a:p>
            <a:endParaRPr lang="en-US" b="1" dirty="0">
              <a:solidFill>
                <a:schemeClr val="bg2">
                  <a:lumMod val="75000"/>
                </a:schemeClr>
              </a:solidFill>
            </a:endParaRPr>
          </a:p>
          <a:p>
            <a:endParaRPr lang="en-IN" dirty="0">
              <a:solidFill>
                <a:schemeClr val="bg2">
                  <a:lumMod val="75000"/>
                </a:schemeClr>
              </a:solidFill>
            </a:endParaRPr>
          </a:p>
          <a:p>
            <a:r>
              <a:rPr lang="en-US" dirty="0">
                <a:solidFill>
                  <a:schemeClr val="bg2">
                    <a:lumMod val="75000"/>
                  </a:schemeClr>
                </a:solidFill>
              </a:rPr>
              <a:t>Art praxis and reflections on Dirt, Linen, the Public and Globalization. </a:t>
            </a:r>
          </a:p>
          <a:p>
            <a:endParaRPr lang="en-US" dirty="0">
              <a:solidFill>
                <a:schemeClr val="bg2">
                  <a:lumMod val="75000"/>
                </a:schemeClr>
              </a:solidFill>
            </a:endParaRPr>
          </a:p>
          <a:p>
            <a:r>
              <a:rPr lang="en-US" dirty="0">
                <a:solidFill>
                  <a:schemeClr val="bg2">
                    <a:lumMod val="75000"/>
                  </a:schemeClr>
                </a:solidFill>
              </a:rPr>
              <a:t>Unpacking - </a:t>
            </a:r>
          </a:p>
          <a:p>
            <a:endParaRPr lang="en-US" dirty="0">
              <a:solidFill>
                <a:schemeClr val="bg2">
                  <a:lumMod val="75000"/>
                </a:schemeClr>
              </a:solidFill>
            </a:endParaRPr>
          </a:p>
          <a:p>
            <a:r>
              <a:rPr lang="en-US" dirty="0">
                <a:solidFill>
                  <a:schemeClr val="bg2">
                    <a:lumMod val="75000"/>
                  </a:schemeClr>
                </a:solidFill>
              </a:rPr>
              <a:t>Elisions and Inflections </a:t>
            </a:r>
          </a:p>
          <a:p>
            <a:endParaRPr lang="en-US" dirty="0">
              <a:solidFill>
                <a:schemeClr val="bg2">
                  <a:lumMod val="75000"/>
                </a:schemeClr>
              </a:solidFill>
            </a:endParaRPr>
          </a:p>
          <a:p>
            <a:r>
              <a:rPr lang="en-US" sz="1400" dirty="0" err="1">
                <a:solidFill>
                  <a:schemeClr val="bg2">
                    <a:lumMod val="75000"/>
                  </a:schemeClr>
                </a:solidFill>
              </a:rPr>
              <a:t>Westwerk</a:t>
            </a:r>
            <a:r>
              <a:rPr lang="en-US" sz="1400" dirty="0">
                <a:solidFill>
                  <a:schemeClr val="bg2">
                    <a:lumMod val="75000"/>
                  </a:schemeClr>
                </a:solidFill>
              </a:rPr>
              <a:t>, Hamburg (November 2021)</a:t>
            </a:r>
            <a:r>
              <a:rPr lang="en-IN" sz="1400" dirty="0">
                <a:solidFill>
                  <a:schemeClr val="bg2">
                    <a:lumMod val="75000"/>
                  </a:schemeClr>
                </a:solidFill>
                <a:effectLst/>
              </a:rPr>
              <a:t> </a:t>
            </a:r>
            <a:endParaRPr lang="en-IN" sz="1400" dirty="0">
              <a:solidFill>
                <a:schemeClr val="bg2">
                  <a:lumMod val="75000"/>
                </a:schemeClr>
              </a:solidFill>
            </a:endParaRPr>
          </a:p>
          <a:p>
            <a:endParaRPr lang="en-US" dirty="0">
              <a:solidFill>
                <a:schemeClr val="bg2">
                  <a:lumMod val="75000"/>
                </a:schemeClr>
              </a:solidFill>
            </a:endParaRPr>
          </a:p>
        </p:txBody>
      </p:sp>
    </p:spTree>
    <p:extLst>
      <p:ext uri="{BB962C8B-B14F-4D97-AF65-F5344CB8AC3E}">
        <p14:creationId xmlns:p14="http://schemas.microsoft.com/office/powerpoint/2010/main" val="3537430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29A8B1-EDC9-044B-872E-0E0B2FF6B6EF}"/>
              </a:ext>
            </a:extLst>
          </p:cNvPr>
          <p:cNvPicPr>
            <a:picLocks noChangeAspect="1"/>
          </p:cNvPicPr>
          <p:nvPr/>
        </p:nvPicPr>
        <p:blipFill>
          <a:blip r:embed="rId2" cstate="email">
            <a:alphaModFix amt="50000"/>
            <a:extLst>
              <a:ext uri="{28A0092B-C50C-407E-A947-70E740481C1C}">
                <a14:useLocalDpi xmlns:a14="http://schemas.microsoft.com/office/drawing/2010/main"/>
              </a:ext>
            </a:extLst>
          </a:blip>
          <a:stretch>
            <a:fillRect/>
          </a:stretch>
        </p:blipFill>
        <p:spPr>
          <a:xfrm>
            <a:off x="3860763" y="0"/>
            <a:ext cx="4470473" cy="6858000"/>
          </a:xfrm>
          <a:prstGeom prst="rect">
            <a:avLst/>
          </a:prstGeom>
        </p:spPr>
      </p:pic>
    </p:spTree>
    <p:extLst>
      <p:ext uri="{BB962C8B-B14F-4D97-AF65-F5344CB8AC3E}">
        <p14:creationId xmlns:p14="http://schemas.microsoft.com/office/powerpoint/2010/main" val="3172113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FF82C4-980D-624A-878C-F1D89C5F637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4518" y="0"/>
            <a:ext cx="9144000" cy="6858000"/>
          </a:xfrm>
          <a:prstGeom prst="rect">
            <a:avLst/>
          </a:prstGeom>
        </p:spPr>
      </p:pic>
      <p:sp>
        <p:nvSpPr>
          <p:cNvPr id="4" name="TextBox 3">
            <a:extLst>
              <a:ext uri="{FF2B5EF4-FFF2-40B4-BE49-F238E27FC236}">
                <a16:creationId xmlns:a16="http://schemas.microsoft.com/office/drawing/2014/main" id="{766F2EA9-D244-5741-B4D8-CB50C91FD0FB}"/>
              </a:ext>
            </a:extLst>
          </p:cNvPr>
          <p:cNvSpPr txBox="1"/>
          <p:nvPr/>
        </p:nvSpPr>
        <p:spPr>
          <a:xfrm>
            <a:off x="10193482" y="5569526"/>
            <a:ext cx="2202872" cy="1169551"/>
          </a:xfrm>
          <a:prstGeom prst="rect">
            <a:avLst/>
          </a:prstGeom>
          <a:noFill/>
        </p:spPr>
        <p:txBody>
          <a:bodyPr wrap="square" rtlCol="0">
            <a:spAutoFit/>
          </a:bodyPr>
          <a:lstStyle/>
          <a:p>
            <a:r>
              <a:rPr lang="en-US" sz="1400" dirty="0">
                <a:solidFill>
                  <a:schemeClr val="bg2">
                    <a:lumMod val="75000"/>
                  </a:schemeClr>
                </a:solidFill>
              </a:rPr>
              <a:t>Composing Deviations</a:t>
            </a:r>
          </a:p>
          <a:p>
            <a:endParaRPr lang="en-US" sz="1400" dirty="0">
              <a:solidFill>
                <a:schemeClr val="bg2">
                  <a:lumMod val="75000"/>
                </a:schemeClr>
              </a:solidFill>
            </a:endParaRPr>
          </a:p>
          <a:p>
            <a:r>
              <a:rPr lang="en-US" sz="1400" dirty="0">
                <a:solidFill>
                  <a:schemeClr val="bg2">
                    <a:lumMod val="75000"/>
                  </a:schemeClr>
                </a:solidFill>
              </a:rPr>
              <a:t>Varying dimensions </a:t>
            </a:r>
          </a:p>
          <a:p>
            <a:endParaRPr lang="en-US" sz="1400" dirty="0">
              <a:solidFill>
                <a:schemeClr val="bg2">
                  <a:lumMod val="75000"/>
                </a:schemeClr>
              </a:solidFill>
            </a:endParaRPr>
          </a:p>
          <a:p>
            <a:r>
              <a:rPr lang="en-US" sz="1400" dirty="0">
                <a:solidFill>
                  <a:schemeClr val="bg2">
                    <a:lumMod val="75000"/>
                  </a:schemeClr>
                </a:solidFill>
              </a:rPr>
              <a:t>Jute and water</a:t>
            </a:r>
          </a:p>
        </p:txBody>
      </p:sp>
    </p:spTree>
    <p:extLst>
      <p:ext uri="{BB962C8B-B14F-4D97-AF65-F5344CB8AC3E}">
        <p14:creationId xmlns:p14="http://schemas.microsoft.com/office/powerpoint/2010/main" val="21042920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3959</TotalTime>
  <Words>980</Words>
  <Application>Microsoft Macintosh PowerPoint</Application>
  <PresentationFormat>Widescreen</PresentationFormat>
  <Paragraphs>257</Paragraphs>
  <Slides>50</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50</vt:i4>
      </vt:variant>
    </vt:vector>
  </HeadingPairs>
  <TitlesOfParts>
    <vt:vector size="5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27</cp:revision>
  <dcterms:created xsi:type="dcterms:W3CDTF">2022-02-16T16:35:18Z</dcterms:created>
  <dcterms:modified xsi:type="dcterms:W3CDTF">2022-03-21T10:09:28Z</dcterms:modified>
</cp:coreProperties>
</file>